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3"/>
  </p:notesMasterIdLst>
  <p:handoutMasterIdLst>
    <p:handoutMasterId r:id="rId24"/>
  </p:handoutMasterIdLst>
  <p:sldIdLst>
    <p:sldId id="308" r:id="rId2"/>
    <p:sldId id="264" r:id="rId3"/>
    <p:sldId id="281" r:id="rId4"/>
    <p:sldId id="310" r:id="rId5"/>
    <p:sldId id="309" r:id="rId6"/>
    <p:sldId id="316" r:id="rId7"/>
    <p:sldId id="434" r:id="rId8"/>
    <p:sldId id="435" r:id="rId9"/>
    <p:sldId id="436" r:id="rId10"/>
    <p:sldId id="663" r:id="rId11"/>
    <p:sldId id="665" r:id="rId12"/>
    <p:sldId id="312" r:id="rId13"/>
    <p:sldId id="315" r:id="rId14"/>
    <p:sldId id="313" r:id="rId15"/>
    <p:sldId id="314" r:id="rId16"/>
    <p:sldId id="260" r:id="rId17"/>
    <p:sldId id="667" r:id="rId18"/>
    <p:sldId id="669" r:id="rId19"/>
    <p:sldId id="668" r:id="rId20"/>
    <p:sldId id="670" r:id="rId21"/>
    <p:sldId id="263" r:id="rId22"/>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e Maduro" initials="KLM" lastIdx="6" clrIdx="0"/>
  <p:cmAuthor id="1" name="Brooklyn Public Library" initials="BPL" lastIdx="1" clrIdx="1"/>
  <p:cmAuthor id="2" name="Michael Rose" initials="MRR" lastIdx="1" clrIdx="2"/>
  <p:cmAuthor id="3" name="Michelle de la Uz" initials="MdlU" lastIdx="9" clrIdx="3">
    <p:extLst>
      <p:ext uri="{19B8F6BF-5375-455C-9EA6-DF929625EA0E}">
        <p15:presenceInfo xmlns:p15="http://schemas.microsoft.com/office/powerpoint/2012/main" userId="S::MdelaUz@fifthave.org::dc106740-c108-4260-b77d-a28137705f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1" autoAdjust="0"/>
    <p:restoredTop sz="95418" autoAdjust="0"/>
  </p:normalViewPr>
  <p:slideViewPr>
    <p:cSldViewPr>
      <p:cViewPr varScale="1">
        <p:scale>
          <a:sx n="76" d="100"/>
          <a:sy n="76" d="100"/>
        </p:scale>
        <p:origin x="1440" y="53"/>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08"/>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1-06T14:53:16.540" idx="5">
    <p:pos x="4385" y="4250"/>
    <p:text>Update with proper rendering and add HCR logo.</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01-06T18:13:07.293" idx="9">
    <p:pos x="1603" y="1160"/>
    <p:text>Update this slide with final agenda</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1-01-06T18:08:57.017" idx="8">
    <p:pos x="10" y="10"/>
    <p:text>Add Charmaine's info for the ad here and add info about preferences - CB7, municipal staff, individuals with disabilities</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283" cy="465201"/>
          </a:xfrm>
          <a:prstGeom prst="rect">
            <a:avLst/>
          </a:prstGeom>
        </p:spPr>
        <p:txBody>
          <a:bodyPr vert="horz" lIns="83622" tIns="41811" rIns="83622" bIns="41811" rtlCol="0"/>
          <a:lstStyle>
            <a:lvl1pPr algn="l">
              <a:defRPr sz="1100"/>
            </a:lvl1pPr>
          </a:lstStyle>
          <a:p>
            <a:endParaRPr lang="en-US"/>
          </a:p>
        </p:txBody>
      </p:sp>
      <p:sp>
        <p:nvSpPr>
          <p:cNvPr id="3" name="Date Placeholder 2"/>
          <p:cNvSpPr>
            <a:spLocks noGrp="1"/>
          </p:cNvSpPr>
          <p:nvPr>
            <p:ph type="dt" sz="quarter" idx="1"/>
          </p:nvPr>
        </p:nvSpPr>
        <p:spPr>
          <a:xfrm>
            <a:off x="3971012" y="0"/>
            <a:ext cx="3038283" cy="465201"/>
          </a:xfrm>
          <a:prstGeom prst="rect">
            <a:avLst/>
          </a:prstGeom>
        </p:spPr>
        <p:txBody>
          <a:bodyPr vert="horz" lIns="83622" tIns="41811" rIns="83622" bIns="41811" rtlCol="0"/>
          <a:lstStyle>
            <a:lvl1pPr algn="r">
              <a:defRPr sz="1100"/>
            </a:lvl1pPr>
          </a:lstStyle>
          <a:p>
            <a:fld id="{CB0015EB-E608-4074-8A0C-25B7A0E60ADA}" type="datetimeFigureOut">
              <a:rPr lang="en-US" smtClean="0"/>
              <a:pPr/>
              <a:t>2/22/2021</a:t>
            </a:fld>
            <a:endParaRPr lang="en-US"/>
          </a:p>
        </p:txBody>
      </p:sp>
      <p:sp>
        <p:nvSpPr>
          <p:cNvPr id="4" name="Footer Placeholder 3"/>
          <p:cNvSpPr>
            <a:spLocks noGrp="1"/>
          </p:cNvSpPr>
          <p:nvPr>
            <p:ph type="ftr" sz="quarter" idx="2"/>
          </p:nvPr>
        </p:nvSpPr>
        <p:spPr>
          <a:xfrm>
            <a:off x="0" y="8829301"/>
            <a:ext cx="3038283" cy="465201"/>
          </a:xfrm>
          <a:prstGeom prst="rect">
            <a:avLst/>
          </a:prstGeom>
        </p:spPr>
        <p:txBody>
          <a:bodyPr vert="horz" lIns="83622" tIns="41811" rIns="83622" bIns="41811" rtlCol="0" anchor="b"/>
          <a:lstStyle>
            <a:lvl1pPr algn="l">
              <a:defRPr sz="1100"/>
            </a:lvl1pPr>
          </a:lstStyle>
          <a:p>
            <a:endParaRPr lang="en-US"/>
          </a:p>
        </p:txBody>
      </p:sp>
      <p:sp>
        <p:nvSpPr>
          <p:cNvPr id="5" name="Slide Number Placeholder 4"/>
          <p:cNvSpPr>
            <a:spLocks noGrp="1"/>
          </p:cNvSpPr>
          <p:nvPr>
            <p:ph type="sldNum" sz="quarter" idx="3"/>
          </p:nvPr>
        </p:nvSpPr>
        <p:spPr>
          <a:xfrm>
            <a:off x="3971012" y="8829301"/>
            <a:ext cx="3038283" cy="465201"/>
          </a:xfrm>
          <a:prstGeom prst="rect">
            <a:avLst/>
          </a:prstGeom>
        </p:spPr>
        <p:txBody>
          <a:bodyPr vert="horz" lIns="83622" tIns="41811" rIns="83622" bIns="41811" rtlCol="0" anchor="b"/>
          <a:lstStyle>
            <a:lvl1pPr algn="r">
              <a:defRPr sz="1100"/>
            </a:lvl1pPr>
          </a:lstStyle>
          <a:p>
            <a:fld id="{52AE56D5-0879-43F1-B5E7-9409A4F52D4C}" type="slidenum">
              <a:rPr lang="en-US" smtClean="0"/>
              <a:pPr/>
              <a:t>‹#›</a:t>
            </a:fld>
            <a:endParaRPr lang="en-US"/>
          </a:p>
        </p:txBody>
      </p:sp>
    </p:spTree>
    <p:extLst>
      <p:ext uri="{BB962C8B-B14F-4D97-AF65-F5344CB8AC3E}">
        <p14:creationId xmlns:p14="http://schemas.microsoft.com/office/powerpoint/2010/main" val="1824114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283" cy="465201"/>
          </a:xfrm>
          <a:prstGeom prst="rect">
            <a:avLst/>
          </a:prstGeom>
        </p:spPr>
        <p:txBody>
          <a:bodyPr vert="horz" lIns="83622" tIns="41811" rIns="83622" bIns="41811" rtlCol="0"/>
          <a:lstStyle>
            <a:lvl1pPr algn="l">
              <a:defRPr sz="1100"/>
            </a:lvl1pPr>
          </a:lstStyle>
          <a:p>
            <a:endParaRPr lang="en-US"/>
          </a:p>
        </p:txBody>
      </p:sp>
      <p:sp>
        <p:nvSpPr>
          <p:cNvPr id="3" name="Date Placeholder 2"/>
          <p:cNvSpPr>
            <a:spLocks noGrp="1"/>
          </p:cNvSpPr>
          <p:nvPr>
            <p:ph type="dt" idx="1"/>
          </p:nvPr>
        </p:nvSpPr>
        <p:spPr>
          <a:xfrm>
            <a:off x="3971012" y="0"/>
            <a:ext cx="3038283" cy="465201"/>
          </a:xfrm>
          <a:prstGeom prst="rect">
            <a:avLst/>
          </a:prstGeom>
        </p:spPr>
        <p:txBody>
          <a:bodyPr vert="horz" lIns="83622" tIns="41811" rIns="83622" bIns="41811" rtlCol="0"/>
          <a:lstStyle>
            <a:lvl1pPr algn="r">
              <a:defRPr sz="1100"/>
            </a:lvl1pPr>
          </a:lstStyle>
          <a:p>
            <a:fld id="{569FD9DD-CF08-4223-84DC-E6CC2B66948F}" type="datetimeFigureOut">
              <a:rPr lang="en-US" smtClean="0"/>
              <a:pPr/>
              <a:t>2/22/2021</a:t>
            </a:fld>
            <a:endParaRPr lang="en-US"/>
          </a:p>
        </p:txBody>
      </p:sp>
      <p:sp>
        <p:nvSpPr>
          <p:cNvPr id="4" name="Slide Image Placeholder 3"/>
          <p:cNvSpPr>
            <a:spLocks noGrp="1" noRot="1" noChangeAspect="1"/>
          </p:cNvSpPr>
          <p:nvPr>
            <p:ph type="sldImg" idx="2"/>
          </p:nvPr>
        </p:nvSpPr>
        <p:spPr>
          <a:xfrm>
            <a:off x="1250950" y="696913"/>
            <a:ext cx="4508500" cy="3486150"/>
          </a:xfrm>
          <a:prstGeom prst="rect">
            <a:avLst/>
          </a:prstGeom>
          <a:noFill/>
          <a:ln w="12700">
            <a:solidFill>
              <a:prstClr val="black"/>
            </a:solidFill>
          </a:ln>
        </p:spPr>
        <p:txBody>
          <a:bodyPr vert="horz" lIns="83622" tIns="41811" rIns="83622" bIns="41811" rtlCol="0" anchor="ctr"/>
          <a:lstStyle/>
          <a:p>
            <a:endParaRPr lang="en-US"/>
          </a:p>
        </p:txBody>
      </p:sp>
      <p:sp>
        <p:nvSpPr>
          <p:cNvPr id="5" name="Notes Placeholder 4"/>
          <p:cNvSpPr>
            <a:spLocks noGrp="1"/>
          </p:cNvSpPr>
          <p:nvPr>
            <p:ph type="body" sz="quarter" idx="3"/>
          </p:nvPr>
        </p:nvSpPr>
        <p:spPr>
          <a:xfrm>
            <a:off x="701483" y="4416550"/>
            <a:ext cx="5607435" cy="4183001"/>
          </a:xfrm>
          <a:prstGeom prst="rect">
            <a:avLst/>
          </a:prstGeom>
        </p:spPr>
        <p:txBody>
          <a:bodyPr vert="horz" lIns="83622" tIns="41811" rIns="83622" bIns="418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301"/>
            <a:ext cx="3038283" cy="465201"/>
          </a:xfrm>
          <a:prstGeom prst="rect">
            <a:avLst/>
          </a:prstGeom>
        </p:spPr>
        <p:txBody>
          <a:bodyPr vert="horz" lIns="83622" tIns="41811" rIns="83622" bIns="41811" rtlCol="0" anchor="b"/>
          <a:lstStyle>
            <a:lvl1pPr algn="l">
              <a:defRPr sz="1100"/>
            </a:lvl1pPr>
          </a:lstStyle>
          <a:p>
            <a:endParaRPr lang="en-US"/>
          </a:p>
        </p:txBody>
      </p:sp>
      <p:sp>
        <p:nvSpPr>
          <p:cNvPr id="7" name="Slide Number Placeholder 6"/>
          <p:cNvSpPr>
            <a:spLocks noGrp="1"/>
          </p:cNvSpPr>
          <p:nvPr>
            <p:ph type="sldNum" sz="quarter" idx="5"/>
          </p:nvPr>
        </p:nvSpPr>
        <p:spPr>
          <a:xfrm>
            <a:off x="3971012" y="8829301"/>
            <a:ext cx="3038283" cy="465201"/>
          </a:xfrm>
          <a:prstGeom prst="rect">
            <a:avLst/>
          </a:prstGeom>
        </p:spPr>
        <p:txBody>
          <a:bodyPr vert="horz" lIns="83622" tIns="41811" rIns="83622" bIns="41811" rtlCol="0" anchor="b"/>
          <a:lstStyle>
            <a:lvl1pPr algn="r">
              <a:defRPr sz="1100"/>
            </a:lvl1pPr>
          </a:lstStyle>
          <a:p>
            <a:fld id="{F24433F7-A56C-4D9D-8AC6-37B955F35FBC}" type="slidenum">
              <a:rPr lang="en-US" smtClean="0"/>
              <a:pPr/>
              <a:t>‹#›</a:t>
            </a:fld>
            <a:endParaRPr lang="en-US"/>
          </a:p>
        </p:txBody>
      </p:sp>
    </p:spTree>
    <p:extLst>
      <p:ext uri="{BB962C8B-B14F-4D97-AF65-F5344CB8AC3E}">
        <p14:creationId xmlns:p14="http://schemas.microsoft.com/office/powerpoint/2010/main" val="282459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33F7-A56C-4D9D-8AC6-37B955F35FBC}" type="slidenum">
              <a:rPr lang="en-US" smtClean="0"/>
              <a:pPr/>
              <a:t>1</a:t>
            </a:fld>
            <a:endParaRPr lang="en-US"/>
          </a:p>
        </p:txBody>
      </p:sp>
    </p:spTree>
    <p:extLst>
      <p:ext uri="{BB962C8B-B14F-4D97-AF65-F5344CB8AC3E}">
        <p14:creationId xmlns:p14="http://schemas.microsoft.com/office/powerpoint/2010/main" val="3547303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433F7-A56C-4D9D-8AC6-37B955F35FBC}" type="slidenum">
              <a:rPr lang="en-US" smtClean="0"/>
              <a:pPr/>
              <a:t>13</a:t>
            </a:fld>
            <a:endParaRPr lang="en-US"/>
          </a:p>
        </p:txBody>
      </p:sp>
    </p:spTree>
    <p:extLst>
      <p:ext uri="{BB962C8B-B14F-4D97-AF65-F5344CB8AC3E}">
        <p14:creationId xmlns:p14="http://schemas.microsoft.com/office/powerpoint/2010/main" val="259042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433F7-A56C-4D9D-8AC6-37B955F35FBC}" type="slidenum">
              <a:rPr lang="en-US" smtClean="0"/>
              <a:pPr/>
              <a:t>14</a:t>
            </a:fld>
            <a:endParaRPr lang="en-US"/>
          </a:p>
        </p:txBody>
      </p:sp>
    </p:spTree>
    <p:extLst>
      <p:ext uri="{BB962C8B-B14F-4D97-AF65-F5344CB8AC3E}">
        <p14:creationId xmlns:p14="http://schemas.microsoft.com/office/powerpoint/2010/main" val="1024746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33F7-A56C-4D9D-8AC6-37B955F35FBC}" type="slidenum">
              <a:rPr lang="en-US" smtClean="0"/>
              <a:pPr/>
              <a:t>16</a:t>
            </a:fld>
            <a:endParaRPr lang="en-US"/>
          </a:p>
        </p:txBody>
      </p:sp>
    </p:spTree>
    <p:extLst>
      <p:ext uri="{BB962C8B-B14F-4D97-AF65-F5344CB8AC3E}">
        <p14:creationId xmlns:p14="http://schemas.microsoft.com/office/powerpoint/2010/main" val="1314478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433F7-A56C-4D9D-8AC6-37B955F35FBC}" type="slidenum">
              <a:rPr lang="en-US" smtClean="0"/>
              <a:pPr/>
              <a:t>18</a:t>
            </a:fld>
            <a:endParaRPr lang="en-US"/>
          </a:p>
        </p:txBody>
      </p:sp>
    </p:spTree>
    <p:extLst>
      <p:ext uri="{BB962C8B-B14F-4D97-AF65-F5344CB8AC3E}">
        <p14:creationId xmlns:p14="http://schemas.microsoft.com/office/powerpoint/2010/main" val="323950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33F7-A56C-4D9D-8AC6-37B955F35FBC}" type="slidenum">
              <a:rPr lang="en-US" smtClean="0"/>
              <a:pPr/>
              <a:t>21</a:t>
            </a:fld>
            <a:endParaRPr lang="en-US"/>
          </a:p>
        </p:txBody>
      </p:sp>
    </p:spTree>
    <p:extLst>
      <p:ext uri="{BB962C8B-B14F-4D97-AF65-F5344CB8AC3E}">
        <p14:creationId xmlns:p14="http://schemas.microsoft.com/office/powerpoint/2010/main" val="356090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33F7-A56C-4D9D-8AC6-37B955F35FBC}" type="slidenum">
              <a:rPr lang="en-US" smtClean="0"/>
              <a:pPr/>
              <a:t>2</a:t>
            </a:fld>
            <a:endParaRPr lang="en-US"/>
          </a:p>
        </p:txBody>
      </p:sp>
    </p:spTree>
    <p:extLst>
      <p:ext uri="{BB962C8B-B14F-4D97-AF65-F5344CB8AC3E}">
        <p14:creationId xmlns:p14="http://schemas.microsoft.com/office/powerpoint/2010/main" val="344208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33F7-A56C-4D9D-8AC6-37B955F35FBC}" type="slidenum">
              <a:rPr lang="en-US" smtClean="0"/>
              <a:pPr/>
              <a:t>3</a:t>
            </a:fld>
            <a:endParaRPr lang="en-US"/>
          </a:p>
        </p:txBody>
      </p:sp>
    </p:spTree>
    <p:extLst>
      <p:ext uri="{BB962C8B-B14F-4D97-AF65-F5344CB8AC3E}">
        <p14:creationId xmlns:p14="http://schemas.microsoft.com/office/powerpoint/2010/main" val="226205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33F7-A56C-4D9D-8AC6-37B955F35FBC}" type="slidenum">
              <a:rPr lang="en-US" smtClean="0"/>
              <a:pPr/>
              <a:t>5</a:t>
            </a:fld>
            <a:endParaRPr lang="en-US"/>
          </a:p>
        </p:txBody>
      </p:sp>
    </p:spTree>
    <p:extLst>
      <p:ext uri="{BB962C8B-B14F-4D97-AF65-F5344CB8AC3E}">
        <p14:creationId xmlns:p14="http://schemas.microsoft.com/office/powerpoint/2010/main" val="143039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HOUSING IS CONSIDER AFFORDABLE WHEN A FAMILY OR HH SPENDS NO MORE THAN A THIRD OF THEIR GROSS INCOME ON RENT AND UTILITIES.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HERE WE HAVE NICE ROUND EXAMPLES OF WHAT THE APPROX RENTAL EXPENSES MIGHT BE FOR THESE GROSS INCOMES. BUT WE KNOW THAT THERE VARYING FACTORS THAT IMPACT AFFORDABILITY, like the number of people in your household.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E2AB4D-009D-4664-B31F-12DC33804413}" type="slidenum">
              <a:rPr lang="en-US" smtClean="0"/>
              <a:t>7</a:t>
            </a:fld>
            <a:endParaRPr lang="en-US"/>
          </a:p>
        </p:txBody>
      </p:sp>
    </p:spTree>
    <p:extLst>
      <p:ext uri="{BB962C8B-B14F-4D97-AF65-F5344CB8AC3E}">
        <p14:creationId xmlns:p14="http://schemas.microsoft.com/office/powerpoint/2010/main" val="4169085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lstStyle/>
          <a:p>
            <a:r>
              <a:rPr lang="en-US" dirty="0"/>
              <a:t>AND THAT’S WHER AMI OR AREA MEDIAN INCOME COME IN. THIS IS A NUMBER THAT ACTS AS AN INDICATOR, BASED ON YOUR HOUSEHOLD SIZE, OF WHAT INCOME CATEGORY YOU FALLS INTO. </a:t>
            </a:r>
          </a:p>
          <a:p>
            <a:endParaRPr lang="en-US" dirty="0"/>
          </a:p>
          <a:p>
            <a:r>
              <a:rPr lang="en-US" dirty="0"/>
              <a:t>FOR 2020 THE MEDIAN INCOME FOR A FAMILY OF 3 IS JUST OVER $100K</a:t>
            </a:r>
          </a:p>
        </p:txBody>
      </p:sp>
      <p:sp>
        <p:nvSpPr>
          <p:cNvPr id="4" name="Slide Number Placeholder 3"/>
          <p:cNvSpPr>
            <a:spLocks noGrp="1"/>
          </p:cNvSpPr>
          <p:nvPr>
            <p:ph type="sldNum" sz="quarter" idx="5"/>
          </p:nvPr>
        </p:nvSpPr>
        <p:spPr/>
        <p:txBody>
          <a:bodyPr/>
          <a:lstStyle/>
          <a:p>
            <a:fld id="{7FE2AB4D-009D-4664-B31F-12DC33804413}" type="slidenum">
              <a:rPr lang="en-US" smtClean="0"/>
              <a:t>8</a:t>
            </a:fld>
            <a:endParaRPr lang="en-US"/>
          </a:p>
        </p:txBody>
      </p:sp>
    </p:spTree>
    <p:extLst>
      <p:ext uri="{BB962C8B-B14F-4D97-AF65-F5344CB8AC3E}">
        <p14:creationId xmlns:p14="http://schemas.microsoft.com/office/powerpoint/2010/main" val="314288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lstStyle/>
          <a:p>
            <a:r>
              <a:rPr lang="en-US" dirty="0"/>
              <a:t>HPD USES AMI AS A POINT OF REFERENCE TO DETERMINE IT’S OWN INCOME ELIGIBILITY REQUIREMENTS. AND OUR PROGRAMS ARE MEANT TO SERVE THE NEEDS OF A WIDE RANGE OF INCOMES AND FAMILY TYPES.</a:t>
            </a:r>
          </a:p>
          <a:p>
            <a:endParaRPr lang="en-US" dirty="0"/>
          </a:p>
          <a:p>
            <a:r>
              <a:rPr lang="en-US" dirty="0"/>
              <a:t>THE INCOMES SHOWN ON YOUR SCREEN SHOW EXAMPLES OF  EXTREMELY LOW TO MODERATE INCOME LIMITS OF 3 PERSON HOUSEHOLDS. BUT WE’LL GET INTO DIFFERENT HOUSEHOLD SIZES WITH VARYING INCOMES LATER ON IN OUR PRESENTATION. </a:t>
            </a:r>
          </a:p>
          <a:p>
            <a:endParaRPr lang="en-US" dirty="0"/>
          </a:p>
          <a:p>
            <a:endParaRPr lang="en-US" dirty="0"/>
          </a:p>
          <a:p>
            <a:r>
              <a:rPr lang="en-US" dirty="0"/>
              <a:t>IN THE MEANTIME, IF YOU ARE WONDERING WHERE YOUR HH FALLS ON THE SPECTRUM OF INCOMES, WE’RE SHARING A LINK TO A GRAPHIC THAT CAN HELP YOU DECIDE BASED ON YOUR FAMILY SITUATION</a:t>
            </a:r>
          </a:p>
        </p:txBody>
      </p:sp>
      <p:sp>
        <p:nvSpPr>
          <p:cNvPr id="4" name="Slide Number Placeholder 3"/>
          <p:cNvSpPr>
            <a:spLocks noGrp="1"/>
          </p:cNvSpPr>
          <p:nvPr>
            <p:ph type="sldNum" sz="quarter" idx="5"/>
          </p:nvPr>
        </p:nvSpPr>
        <p:spPr/>
        <p:txBody>
          <a:bodyPr/>
          <a:lstStyle/>
          <a:p>
            <a:fld id="{7FE2AB4D-009D-4664-B31F-12DC33804413}" type="slidenum">
              <a:rPr lang="en-US" smtClean="0"/>
              <a:t>9</a:t>
            </a:fld>
            <a:endParaRPr lang="en-US"/>
          </a:p>
        </p:txBody>
      </p:sp>
    </p:spTree>
    <p:extLst>
      <p:ext uri="{BB962C8B-B14F-4D97-AF65-F5344CB8AC3E}">
        <p14:creationId xmlns:p14="http://schemas.microsoft.com/office/powerpoint/2010/main" val="134064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lstStyle/>
          <a:p>
            <a:r>
              <a:rPr lang="en-US" dirty="0"/>
              <a:t>Additional example: 2 BR HPD sample rent at 100% AMI is $2,467</a:t>
            </a:r>
          </a:p>
          <a:p>
            <a:endParaRPr lang="en-US" dirty="0"/>
          </a:p>
          <a:p>
            <a:r>
              <a:rPr lang="en-US" dirty="0"/>
              <a:t>If asked for Gowanus specific listings, a Nov. 16 </a:t>
            </a:r>
            <a:r>
              <a:rPr lang="en-US" dirty="0" err="1"/>
              <a:t>Streeteasy</a:t>
            </a:r>
            <a:r>
              <a:rPr lang="en-US" dirty="0"/>
              <a:t> search found the following: </a:t>
            </a:r>
          </a:p>
          <a:p>
            <a:r>
              <a:rPr lang="en-US" dirty="0"/>
              <a:t>Studio: $2,700</a:t>
            </a:r>
          </a:p>
          <a:p>
            <a:r>
              <a:rPr lang="en-US" dirty="0"/>
              <a:t>1BR: $2,540</a:t>
            </a:r>
          </a:p>
          <a:p>
            <a:r>
              <a:rPr lang="en-US" dirty="0"/>
              <a:t>2BR: $3,400</a:t>
            </a:r>
          </a:p>
          <a:p>
            <a:r>
              <a:rPr lang="en-US" dirty="0"/>
              <a:t>3BR: $2,980</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E2AB4D-009D-4664-B31F-12DC33804413}" type="slidenum">
              <a:rPr lang="en-US" smtClean="0"/>
              <a:t>10</a:t>
            </a:fld>
            <a:endParaRPr lang="en-US"/>
          </a:p>
        </p:txBody>
      </p:sp>
    </p:spTree>
    <p:extLst>
      <p:ext uri="{BB962C8B-B14F-4D97-AF65-F5344CB8AC3E}">
        <p14:creationId xmlns:p14="http://schemas.microsoft.com/office/powerpoint/2010/main" val="199054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E2AB4D-009D-4664-B31F-12DC33804413}" type="slidenum">
              <a:rPr lang="en-US" smtClean="0"/>
              <a:t>11</a:t>
            </a:fld>
            <a:endParaRPr lang="en-US"/>
          </a:p>
        </p:txBody>
      </p:sp>
    </p:spTree>
    <p:extLst>
      <p:ext uri="{BB962C8B-B14F-4D97-AF65-F5344CB8AC3E}">
        <p14:creationId xmlns:p14="http://schemas.microsoft.com/office/powerpoint/2010/main" val="2751237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94" y="1637163"/>
            <a:ext cx="9169558" cy="49717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0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47041" y="1694937"/>
            <a:ext cx="4351560" cy="49635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5" name="Picture Placeholder 3"/>
          <p:cNvSpPr>
            <a:spLocks noGrp="1"/>
          </p:cNvSpPr>
          <p:nvPr>
            <p:ph type="pic" sz="quarter" idx="15"/>
          </p:nvPr>
        </p:nvSpPr>
        <p:spPr>
          <a:xfrm>
            <a:off x="5248105" y="1694816"/>
            <a:ext cx="4349096" cy="5597208"/>
          </a:xfrm>
        </p:spPr>
        <p:txBody>
          <a:bodyPr/>
          <a:lstStyle/>
          <a:p>
            <a:endParaRPr lang="en-US" dirty="0"/>
          </a:p>
        </p:txBody>
      </p:sp>
    </p:spTree>
    <p:extLst>
      <p:ext uri="{BB962C8B-B14F-4D97-AF65-F5344CB8AC3E}">
        <p14:creationId xmlns:p14="http://schemas.microsoft.com/office/powerpoint/2010/main" val="321771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6529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88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A567-582B-43C5-AD9E-1326A703210A}"/>
              </a:ext>
            </a:extLst>
          </p:cNvPr>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id="{09D935A9-FBF1-43AC-A6A7-1D42F8028F2C}"/>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id="{E010BC4D-D856-40D2-B9E6-75C727DBF441}"/>
              </a:ext>
            </a:extLst>
          </p:cNvPr>
          <p:cNvSpPr>
            <a:spLocks noGrp="1"/>
          </p:cNvSpPr>
          <p:nvPr>
            <p:ph type="dt" sz="half" idx="10"/>
          </p:nvPr>
        </p:nvSpPr>
        <p:spPr/>
        <p:txBody>
          <a:bodyPr/>
          <a:lstStyle/>
          <a:p>
            <a:fld id="{5DA38A48-D76A-4BD1-9347-AB0FD347B5F5}" type="datetimeFigureOut">
              <a:rPr lang="en-US" smtClean="0"/>
              <a:t>2/22/2021</a:t>
            </a:fld>
            <a:endParaRPr lang="en-US"/>
          </a:p>
        </p:txBody>
      </p:sp>
      <p:sp>
        <p:nvSpPr>
          <p:cNvPr id="5" name="Footer Placeholder 4">
            <a:extLst>
              <a:ext uri="{FF2B5EF4-FFF2-40B4-BE49-F238E27FC236}">
                <a16:creationId xmlns:a16="http://schemas.microsoft.com/office/drawing/2014/main" id="{04B59154-F538-44BA-BE32-F4E70E3D0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2B546-DA81-41DD-AD0C-1FF43D9A5C6C}"/>
              </a:ext>
            </a:extLst>
          </p:cNvPr>
          <p:cNvSpPr>
            <a:spLocks noGrp="1"/>
          </p:cNvSpPr>
          <p:nvPr>
            <p:ph type="sldNum" sz="quarter" idx="12"/>
          </p:nvPr>
        </p:nvSpPr>
        <p:spPr/>
        <p:txBody>
          <a:bodyPr/>
          <a:lstStyle/>
          <a:p>
            <a:fld id="{BD42A41E-F32A-45F2-B6CA-89E5C1F210A6}" type="slidenum">
              <a:rPr lang="en-US" smtClean="0"/>
              <a:t>‹#›</a:t>
            </a:fld>
            <a:endParaRPr lang="en-US"/>
          </a:p>
        </p:txBody>
      </p:sp>
    </p:spTree>
    <p:extLst>
      <p:ext uri="{BB962C8B-B14F-4D97-AF65-F5344CB8AC3E}">
        <p14:creationId xmlns:p14="http://schemas.microsoft.com/office/powerpoint/2010/main" val="232229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Ribbon_Blue.ai"/>
          <p:cNvPicPr>
            <a:picLocks noChangeAspect="1"/>
          </p:cNvPicPr>
          <p:nvPr userDrawn="1"/>
        </p:nvPicPr>
        <p:blipFill rotWithShape="1">
          <a:blip r:embed="rId7" cstate="print">
            <a:extLst>
              <a:ext uri="{28A0092B-C50C-407E-A947-70E740481C1C}">
                <a14:useLocalDpi xmlns:a14="http://schemas.microsoft.com/office/drawing/2010/main" val="0"/>
              </a:ext>
            </a:extLst>
          </a:blip>
          <a:srcRect l="21718" r="-1"/>
          <a:stretch/>
        </p:blipFill>
        <p:spPr>
          <a:xfrm>
            <a:off x="0" y="241454"/>
            <a:ext cx="9883903" cy="1150315"/>
          </a:xfrm>
          <a:prstGeom prst="rect">
            <a:avLst/>
          </a:prstGeom>
        </p:spPr>
      </p:pic>
      <p:sp>
        <p:nvSpPr>
          <p:cNvPr id="3" name="Text Placeholder 2"/>
          <p:cNvSpPr>
            <a:spLocks noGrp="1"/>
          </p:cNvSpPr>
          <p:nvPr>
            <p:ph type="body" idx="1"/>
          </p:nvPr>
        </p:nvSpPr>
        <p:spPr>
          <a:xfrm>
            <a:off x="445294" y="1670127"/>
            <a:ext cx="9169558" cy="487852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2"/>
          <p:cNvSpPr>
            <a:spLocks noGrp="1"/>
          </p:cNvSpPr>
          <p:nvPr>
            <p:ph type="title"/>
          </p:nvPr>
        </p:nvSpPr>
        <p:spPr>
          <a:xfrm>
            <a:off x="445294" y="241454"/>
            <a:ext cx="9169559" cy="1152381"/>
          </a:xfrm>
          <a:prstGeom prst="rect">
            <a:avLst/>
          </a:prstGeom>
        </p:spPr>
        <p:txBody>
          <a:bodyPr vert="horz" wrap="none" lIns="0" tIns="0" rIns="0" bIns="50941" rtlCol="0" anchor="ctr">
            <a:noAutofit/>
          </a:bodyPr>
          <a:lstStyle/>
          <a:p>
            <a:r>
              <a:rPr lang="en-US" dirty="0"/>
              <a:t>Click to edit Master title style</a:t>
            </a:r>
          </a:p>
        </p:txBody>
      </p:sp>
      <p:sp>
        <p:nvSpPr>
          <p:cNvPr id="6" name="object 23"/>
          <p:cNvSpPr/>
          <p:nvPr userDrawn="1"/>
        </p:nvSpPr>
        <p:spPr>
          <a:xfrm>
            <a:off x="495667" y="6811432"/>
            <a:ext cx="433641" cy="559633"/>
          </a:xfrm>
          <a:custGeom>
            <a:avLst/>
            <a:gdLst/>
            <a:ahLst/>
            <a:cxnLst/>
            <a:rect l="l" t="t" r="r" b="b"/>
            <a:pathLst>
              <a:path w="433641" h="559633">
                <a:moveTo>
                  <a:pt x="50691" y="453974"/>
                </a:moveTo>
                <a:lnTo>
                  <a:pt x="50523" y="434173"/>
                </a:lnTo>
                <a:lnTo>
                  <a:pt x="50342" y="419738"/>
                </a:lnTo>
                <a:lnTo>
                  <a:pt x="50122" y="403609"/>
                </a:lnTo>
                <a:lnTo>
                  <a:pt x="49884" y="386782"/>
                </a:lnTo>
                <a:lnTo>
                  <a:pt x="49645" y="370252"/>
                </a:lnTo>
                <a:lnTo>
                  <a:pt x="49425" y="355017"/>
                </a:lnTo>
                <a:lnTo>
                  <a:pt x="49245" y="342071"/>
                </a:lnTo>
                <a:lnTo>
                  <a:pt x="49078" y="327050"/>
                </a:lnTo>
                <a:lnTo>
                  <a:pt x="52982" y="319821"/>
                </a:lnTo>
                <a:lnTo>
                  <a:pt x="59632" y="322048"/>
                </a:lnTo>
                <a:lnTo>
                  <a:pt x="61829" y="333565"/>
                </a:lnTo>
                <a:lnTo>
                  <a:pt x="61904" y="370640"/>
                </a:lnTo>
                <a:lnTo>
                  <a:pt x="62087" y="385142"/>
                </a:lnTo>
                <a:lnTo>
                  <a:pt x="62324" y="400792"/>
                </a:lnTo>
                <a:lnTo>
                  <a:pt x="62610" y="417119"/>
                </a:lnTo>
                <a:lnTo>
                  <a:pt x="62938" y="433651"/>
                </a:lnTo>
                <a:lnTo>
                  <a:pt x="63304" y="449917"/>
                </a:lnTo>
                <a:lnTo>
                  <a:pt x="63702" y="465443"/>
                </a:lnTo>
                <a:lnTo>
                  <a:pt x="64125" y="479758"/>
                </a:lnTo>
                <a:lnTo>
                  <a:pt x="64568" y="492391"/>
                </a:lnTo>
                <a:lnTo>
                  <a:pt x="65026" y="502869"/>
                </a:lnTo>
                <a:lnTo>
                  <a:pt x="65448" y="510108"/>
                </a:lnTo>
                <a:lnTo>
                  <a:pt x="69268" y="523304"/>
                </a:lnTo>
                <a:lnTo>
                  <a:pt x="77112" y="531084"/>
                </a:lnTo>
                <a:lnTo>
                  <a:pt x="86893" y="533456"/>
                </a:lnTo>
                <a:lnTo>
                  <a:pt x="96520" y="530426"/>
                </a:lnTo>
                <a:lnTo>
                  <a:pt x="103906" y="522003"/>
                </a:lnTo>
                <a:lnTo>
                  <a:pt x="106837" y="510920"/>
                </a:lnTo>
                <a:lnTo>
                  <a:pt x="107384" y="502329"/>
                </a:lnTo>
                <a:lnTo>
                  <a:pt x="107870" y="491152"/>
                </a:lnTo>
                <a:lnTo>
                  <a:pt x="108295" y="477916"/>
                </a:lnTo>
                <a:lnTo>
                  <a:pt x="108661" y="463147"/>
                </a:lnTo>
                <a:lnTo>
                  <a:pt x="108966" y="447372"/>
                </a:lnTo>
                <a:lnTo>
                  <a:pt x="109210" y="431117"/>
                </a:lnTo>
                <a:lnTo>
                  <a:pt x="109395" y="414910"/>
                </a:lnTo>
                <a:lnTo>
                  <a:pt x="109583" y="384742"/>
                </a:lnTo>
                <a:lnTo>
                  <a:pt x="109415" y="353009"/>
                </a:lnTo>
                <a:lnTo>
                  <a:pt x="109288" y="349021"/>
                </a:lnTo>
                <a:lnTo>
                  <a:pt x="113334" y="337397"/>
                </a:lnTo>
                <a:lnTo>
                  <a:pt x="120704" y="338977"/>
                </a:lnTo>
                <a:lnTo>
                  <a:pt x="122573" y="344411"/>
                </a:lnTo>
                <a:lnTo>
                  <a:pt x="122757" y="379757"/>
                </a:lnTo>
                <a:lnTo>
                  <a:pt x="122933" y="411456"/>
                </a:lnTo>
                <a:lnTo>
                  <a:pt x="123117" y="446651"/>
                </a:lnTo>
                <a:lnTo>
                  <a:pt x="123271" y="480953"/>
                </a:lnTo>
                <a:lnTo>
                  <a:pt x="123297" y="533704"/>
                </a:lnTo>
                <a:lnTo>
                  <a:pt x="125489" y="545668"/>
                </a:lnTo>
                <a:lnTo>
                  <a:pt x="131679" y="554205"/>
                </a:lnTo>
                <a:lnTo>
                  <a:pt x="140332" y="558974"/>
                </a:lnTo>
                <a:lnTo>
                  <a:pt x="149912" y="559633"/>
                </a:lnTo>
                <a:lnTo>
                  <a:pt x="158886" y="555843"/>
                </a:lnTo>
                <a:lnTo>
                  <a:pt x="165718" y="547262"/>
                </a:lnTo>
                <a:lnTo>
                  <a:pt x="168674" y="536143"/>
                </a:lnTo>
                <a:lnTo>
                  <a:pt x="169415" y="520271"/>
                </a:lnTo>
                <a:lnTo>
                  <a:pt x="169590" y="508448"/>
                </a:lnTo>
                <a:lnTo>
                  <a:pt x="169502" y="463029"/>
                </a:lnTo>
                <a:lnTo>
                  <a:pt x="169316" y="446127"/>
                </a:lnTo>
                <a:lnTo>
                  <a:pt x="169074" y="429122"/>
                </a:lnTo>
                <a:lnTo>
                  <a:pt x="168792" y="412480"/>
                </a:lnTo>
                <a:lnTo>
                  <a:pt x="168483" y="396668"/>
                </a:lnTo>
                <a:lnTo>
                  <a:pt x="168162" y="382153"/>
                </a:lnTo>
                <a:lnTo>
                  <a:pt x="167842" y="369400"/>
                </a:lnTo>
                <a:lnTo>
                  <a:pt x="167538" y="358877"/>
                </a:lnTo>
                <a:lnTo>
                  <a:pt x="167265" y="351050"/>
                </a:lnTo>
                <a:lnTo>
                  <a:pt x="167048" y="346582"/>
                </a:lnTo>
                <a:lnTo>
                  <a:pt x="168553" y="335030"/>
                </a:lnTo>
                <a:lnTo>
                  <a:pt x="172901" y="328049"/>
                </a:lnTo>
                <a:lnTo>
                  <a:pt x="177272" y="328080"/>
                </a:lnTo>
                <a:lnTo>
                  <a:pt x="178872" y="336816"/>
                </a:lnTo>
                <a:lnTo>
                  <a:pt x="178891" y="358828"/>
                </a:lnTo>
                <a:lnTo>
                  <a:pt x="179044" y="370666"/>
                </a:lnTo>
                <a:lnTo>
                  <a:pt x="179265" y="384093"/>
                </a:lnTo>
                <a:lnTo>
                  <a:pt x="179552" y="398709"/>
                </a:lnTo>
                <a:lnTo>
                  <a:pt x="179903" y="414119"/>
                </a:lnTo>
                <a:lnTo>
                  <a:pt x="180314" y="429924"/>
                </a:lnTo>
                <a:lnTo>
                  <a:pt x="180783" y="445728"/>
                </a:lnTo>
                <a:lnTo>
                  <a:pt x="181308" y="461131"/>
                </a:lnTo>
                <a:lnTo>
                  <a:pt x="181886" y="475738"/>
                </a:lnTo>
                <a:lnTo>
                  <a:pt x="182504" y="488949"/>
                </a:lnTo>
                <a:lnTo>
                  <a:pt x="185176" y="504022"/>
                </a:lnTo>
                <a:lnTo>
                  <a:pt x="190676" y="513797"/>
                </a:lnTo>
                <a:lnTo>
                  <a:pt x="206082" y="519419"/>
                </a:lnTo>
                <a:lnTo>
                  <a:pt x="213952" y="516251"/>
                </a:lnTo>
                <a:lnTo>
                  <a:pt x="224932" y="500421"/>
                </a:lnTo>
                <a:lnTo>
                  <a:pt x="226325" y="489810"/>
                </a:lnTo>
                <a:lnTo>
                  <a:pt x="226507" y="452212"/>
                </a:lnTo>
                <a:lnTo>
                  <a:pt x="226368" y="438351"/>
                </a:lnTo>
                <a:lnTo>
                  <a:pt x="226172" y="423250"/>
                </a:lnTo>
                <a:lnTo>
                  <a:pt x="225928" y="407183"/>
                </a:lnTo>
                <a:lnTo>
                  <a:pt x="225644" y="390423"/>
                </a:lnTo>
                <a:lnTo>
                  <a:pt x="225330" y="373243"/>
                </a:lnTo>
                <a:lnTo>
                  <a:pt x="224993" y="355916"/>
                </a:lnTo>
                <a:lnTo>
                  <a:pt x="224642" y="338714"/>
                </a:lnTo>
                <a:lnTo>
                  <a:pt x="224286" y="321911"/>
                </a:lnTo>
                <a:lnTo>
                  <a:pt x="223934" y="305779"/>
                </a:lnTo>
                <a:lnTo>
                  <a:pt x="223593" y="290592"/>
                </a:lnTo>
                <a:lnTo>
                  <a:pt x="223273" y="276623"/>
                </a:lnTo>
                <a:lnTo>
                  <a:pt x="222982" y="264144"/>
                </a:lnTo>
                <a:lnTo>
                  <a:pt x="222729" y="253428"/>
                </a:lnTo>
                <a:lnTo>
                  <a:pt x="222369" y="238378"/>
                </a:lnTo>
                <a:lnTo>
                  <a:pt x="223919" y="225805"/>
                </a:lnTo>
                <a:lnTo>
                  <a:pt x="226753" y="211546"/>
                </a:lnTo>
                <a:lnTo>
                  <a:pt x="231015" y="197018"/>
                </a:lnTo>
                <a:lnTo>
                  <a:pt x="236850" y="183637"/>
                </a:lnTo>
                <a:lnTo>
                  <a:pt x="244401" y="172819"/>
                </a:lnTo>
                <a:lnTo>
                  <a:pt x="253811" y="165980"/>
                </a:lnTo>
                <a:lnTo>
                  <a:pt x="263047" y="164337"/>
                </a:lnTo>
                <a:lnTo>
                  <a:pt x="276208" y="166400"/>
                </a:lnTo>
                <a:lnTo>
                  <a:pt x="289401" y="168132"/>
                </a:lnTo>
                <a:lnTo>
                  <a:pt x="302576" y="169527"/>
                </a:lnTo>
                <a:lnTo>
                  <a:pt x="315685" y="170575"/>
                </a:lnTo>
                <a:lnTo>
                  <a:pt x="328677" y="171269"/>
                </a:lnTo>
                <a:lnTo>
                  <a:pt x="341503" y="171598"/>
                </a:lnTo>
                <a:lnTo>
                  <a:pt x="354112" y="171556"/>
                </a:lnTo>
                <a:lnTo>
                  <a:pt x="366457" y="171134"/>
                </a:lnTo>
                <a:lnTo>
                  <a:pt x="378486" y="170323"/>
                </a:lnTo>
                <a:lnTo>
                  <a:pt x="390151" y="169114"/>
                </a:lnTo>
                <a:lnTo>
                  <a:pt x="398531" y="167957"/>
                </a:lnTo>
                <a:lnTo>
                  <a:pt x="417987" y="162490"/>
                </a:lnTo>
                <a:lnTo>
                  <a:pt x="428956" y="154624"/>
                </a:lnTo>
                <a:lnTo>
                  <a:pt x="433490" y="145918"/>
                </a:lnTo>
                <a:lnTo>
                  <a:pt x="433641" y="137931"/>
                </a:lnTo>
                <a:lnTo>
                  <a:pt x="431462" y="132223"/>
                </a:lnTo>
                <a:lnTo>
                  <a:pt x="419272" y="128106"/>
                </a:lnTo>
                <a:lnTo>
                  <a:pt x="408490" y="126221"/>
                </a:lnTo>
                <a:lnTo>
                  <a:pt x="397188" y="124578"/>
                </a:lnTo>
                <a:lnTo>
                  <a:pt x="385444" y="123059"/>
                </a:lnTo>
                <a:lnTo>
                  <a:pt x="373337" y="121548"/>
                </a:lnTo>
                <a:lnTo>
                  <a:pt x="360944" y="119925"/>
                </a:lnTo>
                <a:lnTo>
                  <a:pt x="348343" y="118073"/>
                </a:lnTo>
                <a:lnTo>
                  <a:pt x="335614" y="115874"/>
                </a:lnTo>
                <a:lnTo>
                  <a:pt x="322833" y="113210"/>
                </a:lnTo>
                <a:lnTo>
                  <a:pt x="310079" y="109964"/>
                </a:lnTo>
                <a:lnTo>
                  <a:pt x="297431" y="106018"/>
                </a:lnTo>
                <a:lnTo>
                  <a:pt x="284966" y="101253"/>
                </a:lnTo>
                <a:lnTo>
                  <a:pt x="272763" y="95551"/>
                </a:lnTo>
                <a:lnTo>
                  <a:pt x="260899" y="88796"/>
                </a:lnTo>
                <a:lnTo>
                  <a:pt x="249454" y="80869"/>
                </a:lnTo>
                <a:lnTo>
                  <a:pt x="231186" y="64899"/>
                </a:lnTo>
                <a:lnTo>
                  <a:pt x="218412" y="51302"/>
                </a:lnTo>
                <a:lnTo>
                  <a:pt x="207624" y="38002"/>
                </a:lnTo>
                <a:lnTo>
                  <a:pt x="198831" y="25686"/>
                </a:lnTo>
                <a:lnTo>
                  <a:pt x="192042" y="15044"/>
                </a:lnTo>
                <a:lnTo>
                  <a:pt x="187263" y="6764"/>
                </a:lnTo>
                <a:lnTo>
                  <a:pt x="184502" y="1533"/>
                </a:lnTo>
                <a:lnTo>
                  <a:pt x="183749" y="0"/>
                </a:lnTo>
                <a:lnTo>
                  <a:pt x="49243" y="0"/>
                </a:lnTo>
                <a:lnTo>
                  <a:pt x="48435" y="9792"/>
                </a:lnTo>
                <a:lnTo>
                  <a:pt x="46421" y="20489"/>
                </a:lnTo>
                <a:lnTo>
                  <a:pt x="43409" y="31954"/>
                </a:lnTo>
                <a:lnTo>
                  <a:pt x="39608" y="44051"/>
                </a:lnTo>
                <a:lnTo>
                  <a:pt x="35226" y="56642"/>
                </a:lnTo>
                <a:lnTo>
                  <a:pt x="30471" y="69589"/>
                </a:lnTo>
                <a:lnTo>
                  <a:pt x="25552" y="82758"/>
                </a:lnTo>
                <a:lnTo>
                  <a:pt x="20678" y="96009"/>
                </a:lnTo>
                <a:lnTo>
                  <a:pt x="16056" y="109207"/>
                </a:lnTo>
                <a:lnTo>
                  <a:pt x="11894" y="122215"/>
                </a:lnTo>
                <a:lnTo>
                  <a:pt x="8402" y="134895"/>
                </a:lnTo>
                <a:lnTo>
                  <a:pt x="5788" y="147111"/>
                </a:lnTo>
                <a:lnTo>
                  <a:pt x="4336" y="157835"/>
                </a:lnTo>
                <a:lnTo>
                  <a:pt x="3249" y="169518"/>
                </a:lnTo>
                <a:lnTo>
                  <a:pt x="2288" y="179517"/>
                </a:lnTo>
                <a:lnTo>
                  <a:pt x="816" y="197078"/>
                </a:lnTo>
                <a:lnTo>
                  <a:pt x="62" y="215748"/>
                </a:lnTo>
                <a:lnTo>
                  <a:pt x="0" y="227135"/>
                </a:lnTo>
                <a:lnTo>
                  <a:pt x="170" y="240760"/>
                </a:lnTo>
                <a:lnTo>
                  <a:pt x="592" y="257279"/>
                </a:lnTo>
                <a:lnTo>
                  <a:pt x="1283" y="277344"/>
                </a:lnTo>
                <a:lnTo>
                  <a:pt x="1897" y="292887"/>
                </a:lnTo>
                <a:lnTo>
                  <a:pt x="2999" y="313541"/>
                </a:lnTo>
                <a:lnTo>
                  <a:pt x="3839" y="326960"/>
                </a:lnTo>
                <a:lnTo>
                  <a:pt x="4817" y="341777"/>
                </a:lnTo>
                <a:lnTo>
                  <a:pt x="5893" y="357497"/>
                </a:lnTo>
                <a:lnTo>
                  <a:pt x="7026" y="373623"/>
                </a:lnTo>
                <a:lnTo>
                  <a:pt x="8176" y="389658"/>
                </a:lnTo>
                <a:lnTo>
                  <a:pt x="9300" y="405107"/>
                </a:lnTo>
                <a:lnTo>
                  <a:pt x="10360" y="419473"/>
                </a:lnTo>
                <a:lnTo>
                  <a:pt x="11313" y="432259"/>
                </a:lnTo>
                <a:lnTo>
                  <a:pt x="12120" y="442968"/>
                </a:lnTo>
                <a:lnTo>
                  <a:pt x="13086" y="455599"/>
                </a:lnTo>
                <a:lnTo>
                  <a:pt x="18333" y="466328"/>
                </a:lnTo>
                <a:lnTo>
                  <a:pt x="29003" y="470762"/>
                </a:lnTo>
                <a:lnTo>
                  <a:pt x="40717" y="468919"/>
                </a:lnTo>
                <a:lnTo>
                  <a:pt x="49097" y="460817"/>
                </a:lnTo>
                <a:lnTo>
                  <a:pt x="50691" y="453974"/>
                </a:lnTo>
                <a:close/>
              </a:path>
            </a:pathLst>
          </a:custGeom>
          <a:solidFill>
            <a:srgbClr val="C04031"/>
          </a:solidFill>
        </p:spPr>
        <p:txBody>
          <a:bodyPr wrap="square" lIns="0" tIns="0" rIns="0" bIns="0" rtlCol="0">
            <a:noAutofit/>
          </a:bodyPr>
          <a:lstStyle/>
          <a:p>
            <a:endParaRPr/>
          </a:p>
        </p:txBody>
      </p:sp>
      <p:sp>
        <p:nvSpPr>
          <p:cNvPr id="7" name="object 24"/>
          <p:cNvSpPr/>
          <p:nvPr userDrawn="1"/>
        </p:nvSpPr>
        <p:spPr>
          <a:xfrm>
            <a:off x="736189" y="6936363"/>
            <a:ext cx="432607" cy="559945"/>
          </a:xfrm>
          <a:custGeom>
            <a:avLst/>
            <a:gdLst/>
            <a:ahLst/>
            <a:cxnLst/>
            <a:rect l="l" t="t" r="r" b="b"/>
            <a:pathLst>
              <a:path w="432607" h="559945">
                <a:moveTo>
                  <a:pt x="204284" y="59746"/>
                </a:moveTo>
                <a:lnTo>
                  <a:pt x="203163" y="67135"/>
                </a:lnTo>
                <a:lnTo>
                  <a:pt x="202934" y="70710"/>
                </a:lnTo>
                <a:lnTo>
                  <a:pt x="202861" y="85394"/>
                </a:lnTo>
                <a:lnTo>
                  <a:pt x="202993" y="95958"/>
                </a:lnTo>
                <a:lnTo>
                  <a:pt x="203221" y="108305"/>
                </a:lnTo>
                <a:lnTo>
                  <a:pt x="203533" y="122163"/>
                </a:lnTo>
                <a:lnTo>
                  <a:pt x="203917" y="137260"/>
                </a:lnTo>
                <a:lnTo>
                  <a:pt x="204362" y="153322"/>
                </a:lnTo>
                <a:lnTo>
                  <a:pt x="204855" y="170077"/>
                </a:lnTo>
                <a:lnTo>
                  <a:pt x="205384" y="187251"/>
                </a:lnTo>
                <a:lnTo>
                  <a:pt x="205938" y="204573"/>
                </a:lnTo>
                <a:lnTo>
                  <a:pt x="206504" y="221769"/>
                </a:lnTo>
                <a:lnTo>
                  <a:pt x="207070" y="238566"/>
                </a:lnTo>
                <a:lnTo>
                  <a:pt x="207624" y="254692"/>
                </a:lnTo>
                <a:lnTo>
                  <a:pt x="208155" y="269874"/>
                </a:lnTo>
                <a:lnTo>
                  <a:pt x="208650" y="283839"/>
                </a:lnTo>
                <a:lnTo>
                  <a:pt x="209097" y="296315"/>
                </a:lnTo>
                <a:lnTo>
                  <a:pt x="209485" y="307027"/>
                </a:lnTo>
                <a:lnTo>
                  <a:pt x="210034" y="322074"/>
                </a:lnTo>
                <a:lnTo>
                  <a:pt x="208626" y="334761"/>
                </a:lnTo>
                <a:lnTo>
                  <a:pt x="205935" y="349163"/>
                </a:lnTo>
                <a:lnTo>
                  <a:pt x="201798" y="363835"/>
                </a:lnTo>
                <a:lnTo>
                  <a:pt x="196049" y="377334"/>
                </a:lnTo>
                <a:lnTo>
                  <a:pt x="188524" y="388216"/>
                </a:lnTo>
                <a:lnTo>
                  <a:pt x="179060" y="395037"/>
                </a:lnTo>
                <a:lnTo>
                  <a:pt x="170283" y="396611"/>
                </a:lnTo>
                <a:lnTo>
                  <a:pt x="157092" y="394712"/>
                </a:lnTo>
                <a:lnTo>
                  <a:pt x="143873" y="393143"/>
                </a:lnTo>
                <a:lnTo>
                  <a:pt x="130675" y="391913"/>
                </a:lnTo>
                <a:lnTo>
                  <a:pt x="117550" y="391028"/>
                </a:lnTo>
                <a:lnTo>
                  <a:pt x="104545" y="390497"/>
                </a:lnTo>
                <a:lnTo>
                  <a:pt x="91712" y="390328"/>
                </a:lnTo>
                <a:lnTo>
                  <a:pt x="79100" y="390528"/>
                </a:lnTo>
                <a:lnTo>
                  <a:pt x="66759" y="391106"/>
                </a:lnTo>
                <a:lnTo>
                  <a:pt x="54739" y="392068"/>
                </a:lnTo>
                <a:lnTo>
                  <a:pt x="43090" y="393424"/>
                </a:lnTo>
                <a:lnTo>
                  <a:pt x="34761" y="394680"/>
                </a:lnTo>
                <a:lnTo>
                  <a:pt x="15466" y="400351"/>
                </a:lnTo>
                <a:lnTo>
                  <a:pt x="4596" y="408293"/>
                </a:lnTo>
                <a:lnTo>
                  <a:pt x="119" y="417003"/>
                </a:lnTo>
                <a:lnTo>
                  <a:pt x="0" y="424975"/>
                </a:lnTo>
                <a:lnTo>
                  <a:pt x="2205" y="430707"/>
                </a:lnTo>
                <a:lnTo>
                  <a:pt x="14503" y="434789"/>
                </a:lnTo>
                <a:lnTo>
                  <a:pt x="25279" y="436534"/>
                </a:lnTo>
                <a:lnTo>
                  <a:pt x="36569" y="438032"/>
                </a:lnTo>
                <a:lnTo>
                  <a:pt x="48299" y="439399"/>
                </a:lnTo>
                <a:lnTo>
                  <a:pt x="60391" y="440755"/>
                </a:lnTo>
                <a:lnTo>
                  <a:pt x="72771" y="442216"/>
                </a:lnTo>
                <a:lnTo>
                  <a:pt x="85360" y="443902"/>
                </a:lnTo>
                <a:lnTo>
                  <a:pt x="98084" y="445930"/>
                </a:lnTo>
                <a:lnTo>
                  <a:pt x="110867" y="448418"/>
                </a:lnTo>
                <a:lnTo>
                  <a:pt x="123630" y="451484"/>
                </a:lnTo>
                <a:lnTo>
                  <a:pt x="136300" y="455246"/>
                </a:lnTo>
                <a:lnTo>
                  <a:pt x="148799" y="459821"/>
                </a:lnTo>
                <a:lnTo>
                  <a:pt x="161051" y="465329"/>
                </a:lnTo>
                <a:lnTo>
                  <a:pt x="172981" y="471886"/>
                </a:lnTo>
                <a:lnTo>
                  <a:pt x="184511" y="479612"/>
                </a:lnTo>
                <a:lnTo>
                  <a:pt x="203376" y="495648"/>
                </a:lnTo>
                <a:lnTo>
                  <a:pt x="216321" y="509084"/>
                </a:lnTo>
                <a:lnTo>
                  <a:pt x="227273" y="522249"/>
                </a:lnTo>
                <a:lnTo>
                  <a:pt x="236218" y="534453"/>
                </a:lnTo>
                <a:lnTo>
                  <a:pt x="243138" y="545009"/>
                </a:lnTo>
                <a:lnTo>
                  <a:pt x="248018" y="553229"/>
                </a:lnTo>
                <a:lnTo>
                  <a:pt x="251614" y="559945"/>
                </a:lnTo>
                <a:lnTo>
                  <a:pt x="286167" y="559472"/>
                </a:lnTo>
                <a:lnTo>
                  <a:pt x="314219" y="559088"/>
                </a:lnTo>
                <a:lnTo>
                  <a:pt x="336448" y="558786"/>
                </a:lnTo>
                <a:lnTo>
                  <a:pt x="353534" y="558557"/>
                </a:lnTo>
                <a:lnTo>
                  <a:pt x="366155" y="558392"/>
                </a:lnTo>
                <a:lnTo>
                  <a:pt x="380719" y="558223"/>
                </a:lnTo>
                <a:lnTo>
                  <a:pt x="386119" y="558269"/>
                </a:lnTo>
                <a:lnTo>
                  <a:pt x="386804" y="548468"/>
                </a:lnTo>
                <a:lnTo>
                  <a:pt x="388683" y="537747"/>
                </a:lnTo>
                <a:lnTo>
                  <a:pt x="391552" y="526246"/>
                </a:lnTo>
                <a:lnTo>
                  <a:pt x="395202" y="514103"/>
                </a:lnTo>
                <a:lnTo>
                  <a:pt x="399427" y="501459"/>
                </a:lnTo>
                <a:lnTo>
                  <a:pt x="404020" y="488452"/>
                </a:lnTo>
                <a:lnTo>
                  <a:pt x="408775" y="475224"/>
                </a:lnTo>
                <a:lnTo>
                  <a:pt x="413486" y="461912"/>
                </a:lnTo>
                <a:lnTo>
                  <a:pt x="417944" y="448657"/>
                </a:lnTo>
                <a:lnTo>
                  <a:pt x="421943" y="435599"/>
                </a:lnTo>
                <a:lnTo>
                  <a:pt x="425278" y="422876"/>
                </a:lnTo>
                <a:lnTo>
                  <a:pt x="427740" y="410629"/>
                </a:lnTo>
                <a:lnTo>
                  <a:pt x="429058" y="399887"/>
                </a:lnTo>
                <a:lnTo>
                  <a:pt x="430000" y="388195"/>
                </a:lnTo>
                <a:lnTo>
                  <a:pt x="430836" y="378187"/>
                </a:lnTo>
                <a:lnTo>
                  <a:pt x="431541" y="369211"/>
                </a:lnTo>
                <a:lnTo>
                  <a:pt x="432088" y="360614"/>
                </a:lnTo>
                <a:lnTo>
                  <a:pt x="432452" y="351744"/>
                </a:lnTo>
                <a:lnTo>
                  <a:pt x="432607" y="341947"/>
                </a:lnTo>
                <a:lnTo>
                  <a:pt x="432527" y="330571"/>
                </a:lnTo>
                <a:lnTo>
                  <a:pt x="432187" y="316963"/>
                </a:lnTo>
                <a:lnTo>
                  <a:pt x="431559" y="300469"/>
                </a:lnTo>
                <a:lnTo>
                  <a:pt x="430619" y="280438"/>
                </a:lnTo>
                <a:lnTo>
                  <a:pt x="429807" y="264823"/>
                </a:lnTo>
                <a:lnTo>
                  <a:pt x="428446" y="244179"/>
                </a:lnTo>
                <a:lnTo>
                  <a:pt x="427438" y="230771"/>
                </a:lnTo>
                <a:lnTo>
                  <a:pt x="426274" y="215967"/>
                </a:lnTo>
                <a:lnTo>
                  <a:pt x="425002" y="200263"/>
                </a:lnTo>
                <a:lnTo>
                  <a:pt x="423667" y="184153"/>
                </a:lnTo>
                <a:lnTo>
                  <a:pt x="422317" y="168134"/>
                </a:lnTo>
                <a:lnTo>
                  <a:pt x="421000" y="152702"/>
                </a:lnTo>
                <a:lnTo>
                  <a:pt x="419761" y="138351"/>
                </a:lnTo>
                <a:lnTo>
                  <a:pt x="418649" y="125578"/>
                </a:lnTo>
                <a:lnTo>
                  <a:pt x="417709" y="114877"/>
                </a:lnTo>
                <a:lnTo>
                  <a:pt x="416587" y="102250"/>
                </a:lnTo>
                <a:lnTo>
                  <a:pt x="411254" y="91628"/>
                </a:lnTo>
                <a:lnTo>
                  <a:pt x="400608" y="87300"/>
                </a:lnTo>
                <a:lnTo>
                  <a:pt x="388960" y="89197"/>
                </a:lnTo>
                <a:lnTo>
                  <a:pt x="380622" y="97247"/>
                </a:lnTo>
                <a:lnTo>
                  <a:pt x="379007" y="104346"/>
                </a:lnTo>
                <a:lnTo>
                  <a:pt x="379152" y="112402"/>
                </a:lnTo>
                <a:lnTo>
                  <a:pt x="379421" y="124143"/>
                </a:lnTo>
                <a:lnTo>
                  <a:pt x="379781" y="138574"/>
                </a:lnTo>
                <a:lnTo>
                  <a:pt x="380202" y="154699"/>
                </a:lnTo>
                <a:lnTo>
                  <a:pt x="380650" y="171522"/>
                </a:lnTo>
                <a:lnTo>
                  <a:pt x="381094" y="188047"/>
                </a:lnTo>
                <a:lnTo>
                  <a:pt x="381503" y="203279"/>
                </a:lnTo>
                <a:lnTo>
                  <a:pt x="381844" y="216222"/>
                </a:lnTo>
                <a:lnTo>
                  <a:pt x="382085" y="225880"/>
                </a:lnTo>
                <a:lnTo>
                  <a:pt x="382195" y="231244"/>
                </a:lnTo>
                <a:lnTo>
                  <a:pt x="378404" y="238513"/>
                </a:lnTo>
                <a:lnTo>
                  <a:pt x="371744" y="236419"/>
                </a:lnTo>
                <a:lnTo>
                  <a:pt x="369381" y="224894"/>
                </a:lnTo>
                <a:lnTo>
                  <a:pt x="369315" y="211484"/>
                </a:lnTo>
                <a:lnTo>
                  <a:pt x="369122" y="200699"/>
                </a:lnTo>
                <a:lnTo>
                  <a:pt x="368837" y="187821"/>
                </a:lnTo>
                <a:lnTo>
                  <a:pt x="368473" y="173323"/>
                </a:lnTo>
                <a:lnTo>
                  <a:pt x="368041" y="157678"/>
                </a:lnTo>
                <a:lnTo>
                  <a:pt x="367552" y="141356"/>
                </a:lnTo>
                <a:lnTo>
                  <a:pt x="367017" y="124829"/>
                </a:lnTo>
                <a:lnTo>
                  <a:pt x="366449" y="108570"/>
                </a:lnTo>
                <a:lnTo>
                  <a:pt x="365858" y="93050"/>
                </a:lnTo>
                <a:lnTo>
                  <a:pt x="365256" y="78740"/>
                </a:lnTo>
                <a:lnTo>
                  <a:pt x="364655" y="66113"/>
                </a:lnTo>
                <a:lnTo>
                  <a:pt x="364066" y="55641"/>
                </a:lnTo>
                <a:lnTo>
                  <a:pt x="363552" y="48402"/>
                </a:lnTo>
                <a:lnTo>
                  <a:pt x="359571" y="35265"/>
                </a:lnTo>
                <a:lnTo>
                  <a:pt x="351641" y="27584"/>
                </a:lnTo>
                <a:lnTo>
                  <a:pt x="341843" y="25323"/>
                </a:lnTo>
                <a:lnTo>
                  <a:pt x="332259" y="28451"/>
                </a:lnTo>
                <a:lnTo>
                  <a:pt x="324971" y="36931"/>
                </a:lnTo>
                <a:lnTo>
                  <a:pt x="322150" y="48110"/>
                </a:lnTo>
                <a:lnTo>
                  <a:pt x="321711" y="56707"/>
                </a:lnTo>
                <a:lnTo>
                  <a:pt x="321365" y="67888"/>
                </a:lnTo>
                <a:lnTo>
                  <a:pt x="321106" y="81127"/>
                </a:lnTo>
                <a:lnTo>
                  <a:pt x="320926" y="95899"/>
                </a:lnTo>
                <a:lnTo>
                  <a:pt x="320778" y="127931"/>
                </a:lnTo>
                <a:lnTo>
                  <a:pt x="320986" y="174305"/>
                </a:lnTo>
                <a:lnTo>
                  <a:pt x="321144" y="187211"/>
                </a:lnTo>
                <a:lnTo>
                  <a:pt x="321335" y="197963"/>
                </a:lnTo>
                <a:lnTo>
                  <a:pt x="321553" y="206035"/>
                </a:lnTo>
                <a:lnTo>
                  <a:pt x="321730" y="210022"/>
                </a:lnTo>
                <a:lnTo>
                  <a:pt x="317823" y="221696"/>
                </a:lnTo>
                <a:lnTo>
                  <a:pt x="310433" y="220206"/>
                </a:lnTo>
                <a:lnTo>
                  <a:pt x="308497" y="214798"/>
                </a:lnTo>
                <a:lnTo>
                  <a:pt x="308433" y="210842"/>
                </a:lnTo>
                <a:lnTo>
                  <a:pt x="308299" y="203269"/>
                </a:lnTo>
                <a:lnTo>
                  <a:pt x="308107" y="192626"/>
                </a:lnTo>
                <a:lnTo>
                  <a:pt x="307869" y="179462"/>
                </a:lnTo>
                <a:lnTo>
                  <a:pt x="307595" y="164326"/>
                </a:lnTo>
                <a:lnTo>
                  <a:pt x="307297" y="147767"/>
                </a:lnTo>
                <a:lnTo>
                  <a:pt x="306986" y="130334"/>
                </a:lnTo>
                <a:lnTo>
                  <a:pt x="306674" y="112575"/>
                </a:lnTo>
                <a:lnTo>
                  <a:pt x="306373" y="95040"/>
                </a:lnTo>
                <a:lnTo>
                  <a:pt x="306093" y="78277"/>
                </a:lnTo>
                <a:lnTo>
                  <a:pt x="305846" y="62835"/>
                </a:lnTo>
                <a:lnTo>
                  <a:pt x="305643" y="49263"/>
                </a:lnTo>
                <a:lnTo>
                  <a:pt x="305496" y="38109"/>
                </a:lnTo>
                <a:lnTo>
                  <a:pt x="305411" y="25529"/>
                </a:lnTo>
                <a:lnTo>
                  <a:pt x="303028" y="13502"/>
                </a:lnTo>
                <a:lnTo>
                  <a:pt x="296632" y="5017"/>
                </a:lnTo>
                <a:lnTo>
                  <a:pt x="287803" y="405"/>
                </a:lnTo>
                <a:lnTo>
                  <a:pt x="278125" y="0"/>
                </a:lnTo>
                <a:lnTo>
                  <a:pt x="269179" y="4130"/>
                </a:lnTo>
                <a:lnTo>
                  <a:pt x="262548" y="13130"/>
                </a:lnTo>
                <a:lnTo>
                  <a:pt x="260008" y="23663"/>
                </a:lnTo>
                <a:lnTo>
                  <a:pt x="259649" y="30150"/>
                </a:lnTo>
                <a:lnTo>
                  <a:pt x="259466" y="39536"/>
                </a:lnTo>
                <a:lnTo>
                  <a:pt x="259547" y="65145"/>
                </a:lnTo>
                <a:lnTo>
                  <a:pt x="259772" y="80435"/>
                </a:lnTo>
                <a:lnTo>
                  <a:pt x="260093" y="96761"/>
                </a:lnTo>
                <a:lnTo>
                  <a:pt x="260491" y="113655"/>
                </a:lnTo>
                <a:lnTo>
                  <a:pt x="260944" y="130653"/>
                </a:lnTo>
                <a:lnTo>
                  <a:pt x="261433" y="147288"/>
                </a:lnTo>
                <a:lnTo>
                  <a:pt x="261939" y="163094"/>
                </a:lnTo>
                <a:lnTo>
                  <a:pt x="262441" y="177604"/>
                </a:lnTo>
                <a:lnTo>
                  <a:pt x="262919" y="190354"/>
                </a:lnTo>
                <a:lnTo>
                  <a:pt x="263354" y="200876"/>
                </a:lnTo>
                <a:lnTo>
                  <a:pt x="263724" y="208704"/>
                </a:lnTo>
                <a:lnTo>
                  <a:pt x="263996" y="213185"/>
                </a:lnTo>
                <a:lnTo>
                  <a:pt x="262643" y="224729"/>
                </a:lnTo>
                <a:lnTo>
                  <a:pt x="258395" y="231767"/>
                </a:lnTo>
                <a:lnTo>
                  <a:pt x="254028" y="231837"/>
                </a:lnTo>
                <a:lnTo>
                  <a:pt x="252300" y="223091"/>
                </a:lnTo>
                <a:lnTo>
                  <a:pt x="252211" y="210937"/>
                </a:lnTo>
                <a:lnTo>
                  <a:pt x="252007" y="201087"/>
                </a:lnTo>
                <a:lnTo>
                  <a:pt x="251706" y="189252"/>
                </a:lnTo>
                <a:lnTo>
                  <a:pt x="251316" y="175828"/>
                </a:lnTo>
                <a:lnTo>
                  <a:pt x="250846" y="161215"/>
                </a:lnTo>
                <a:lnTo>
                  <a:pt x="250302" y="145809"/>
                </a:lnTo>
                <a:lnTo>
                  <a:pt x="249692" y="130009"/>
                </a:lnTo>
                <a:lnTo>
                  <a:pt x="249025" y="114211"/>
                </a:lnTo>
                <a:lnTo>
                  <a:pt x="248306" y="98814"/>
                </a:lnTo>
                <a:lnTo>
                  <a:pt x="247545" y="84216"/>
                </a:lnTo>
                <a:lnTo>
                  <a:pt x="246762" y="71021"/>
                </a:lnTo>
                <a:lnTo>
                  <a:pt x="243924" y="56040"/>
                </a:lnTo>
                <a:lnTo>
                  <a:pt x="238345" y="46347"/>
                </a:lnTo>
                <a:lnTo>
                  <a:pt x="231023" y="41442"/>
                </a:lnTo>
                <a:lnTo>
                  <a:pt x="222957" y="40828"/>
                </a:lnTo>
                <a:lnTo>
                  <a:pt x="215146" y="44006"/>
                </a:lnTo>
                <a:lnTo>
                  <a:pt x="208589" y="50478"/>
                </a:lnTo>
                <a:lnTo>
                  <a:pt x="204284" y="59746"/>
                </a:lnTo>
                <a:close/>
              </a:path>
            </a:pathLst>
          </a:custGeom>
          <a:solidFill>
            <a:srgbClr val="C04031"/>
          </a:solidFill>
        </p:spPr>
        <p:txBody>
          <a:bodyPr wrap="square" lIns="0" tIns="0" rIns="0" bIns="0" rtlCol="0">
            <a:noAutofit/>
          </a:bodyPr>
          <a:lstStyle/>
          <a:p>
            <a:endParaRPr/>
          </a:p>
        </p:txBody>
      </p:sp>
      <p:sp>
        <p:nvSpPr>
          <p:cNvPr id="8" name="object 20"/>
          <p:cNvSpPr/>
          <p:nvPr userDrawn="1"/>
        </p:nvSpPr>
        <p:spPr>
          <a:xfrm>
            <a:off x="1315706" y="6998896"/>
            <a:ext cx="2332545" cy="168935"/>
          </a:xfrm>
          <a:custGeom>
            <a:avLst/>
            <a:gdLst/>
            <a:ahLst/>
            <a:cxnLst/>
            <a:rect l="l" t="t" r="r" b="b"/>
            <a:pathLst>
              <a:path w="2332545" h="168935">
                <a:moveTo>
                  <a:pt x="2144872" y="85991"/>
                </a:moveTo>
                <a:lnTo>
                  <a:pt x="2153376" y="75305"/>
                </a:lnTo>
                <a:lnTo>
                  <a:pt x="2167534" y="70853"/>
                </a:lnTo>
                <a:lnTo>
                  <a:pt x="2182543" y="76101"/>
                </a:lnTo>
                <a:lnTo>
                  <a:pt x="2196135" y="58832"/>
                </a:lnTo>
                <a:lnTo>
                  <a:pt x="2182323" y="52937"/>
                </a:lnTo>
                <a:lnTo>
                  <a:pt x="2169160" y="51473"/>
                </a:lnTo>
                <a:lnTo>
                  <a:pt x="2153612" y="53494"/>
                </a:lnTo>
                <a:lnTo>
                  <a:pt x="2144872" y="85991"/>
                </a:lnTo>
                <a:close/>
              </a:path>
              <a:path w="2332545" h="168935">
                <a:moveTo>
                  <a:pt x="2259797" y="85993"/>
                </a:moveTo>
                <a:lnTo>
                  <a:pt x="2268302" y="75309"/>
                </a:lnTo>
                <a:lnTo>
                  <a:pt x="2282469" y="70853"/>
                </a:lnTo>
                <a:lnTo>
                  <a:pt x="2297477" y="76104"/>
                </a:lnTo>
                <a:lnTo>
                  <a:pt x="2311057" y="58832"/>
                </a:lnTo>
                <a:lnTo>
                  <a:pt x="2297245" y="52937"/>
                </a:lnTo>
                <a:lnTo>
                  <a:pt x="2284082" y="51473"/>
                </a:lnTo>
                <a:lnTo>
                  <a:pt x="2268535" y="53494"/>
                </a:lnTo>
                <a:lnTo>
                  <a:pt x="2259797" y="85993"/>
                </a:lnTo>
                <a:close/>
              </a:path>
              <a:path w="2332545" h="168935">
                <a:moveTo>
                  <a:pt x="2265385" y="165806"/>
                </a:moveTo>
                <a:lnTo>
                  <a:pt x="2280438" y="168674"/>
                </a:lnTo>
                <a:lnTo>
                  <a:pt x="2287079" y="168935"/>
                </a:lnTo>
                <a:lnTo>
                  <a:pt x="2301641" y="168032"/>
                </a:lnTo>
                <a:lnTo>
                  <a:pt x="2314339" y="165656"/>
                </a:lnTo>
                <a:lnTo>
                  <a:pt x="2324992" y="162303"/>
                </a:lnTo>
                <a:lnTo>
                  <a:pt x="2326309" y="161785"/>
                </a:lnTo>
                <a:lnTo>
                  <a:pt x="2322156" y="142163"/>
                </a:lnTo>
                <a:lnTo>
                  <a:pt x="2311224" y="145359"/>
                </a:lnTo>
                <a:lnTo>
                  <a:pt x="2298310" y="147035"/>
                </a:lnTo>
                <a:lnTo>
                  <a:pt x="2291003" y="147243"/>
                </a:lnTo>
                <a:lnTo>
                  <a:pt x="2276621" y="145105"/>
                </a:lnTo>
                <a:lnTo>
                  <a:pt x="2264967" y="138446"/>
                </a:lnTo>
                <a:lnTo>
                  <a:pt x="2257793" y="126901"/>
                </a:lnTo>
                <a:lnTo>
                  <a:pt x="2256383" y="118160"/>
                </a:lnTo>
                <a:lnTo>
                  <a:pt x="2331618" y="118160"/>
                </a:lnTo>
                <a:lnTo>
                  <a:pt x="2332088" y="115620"/>
                </a:lnTo>
                <a:lnTo>
                  <a:pt x="2332545" y="111467"/>
                </a:lnTo>
                <a:lnTo>
                  <a:pt x="2332545" y="106159"/>
                </a:lnTo>
                <a:lnTo>
                  <a:pt x="2331409" y="92990"/>
                </a:lnTo>
                <a:lnTo>
                  <a:pt x="2327725" y="79971"/>
                </a:lnTo>
                <a:lnTo>
                  <a:pt x="2321079" y="68215"/>
                </a:lnTo>
                <a:lnTo>
                  <a:pt x="2311057" y="58832"/>
                </a:lnTo>
                <a:lnTo>
                  <a:pt x="2297477" y="76104"/>
                </a:lnTo>
                <a:lnTo>
                  <a:pt x="2304412" y="87785"/>
                </a:lnTo>
                <a:lnTo>
                  <a:pt x="2305773" y="98310"/>
                </a:lnTo>
                <a:lnTo>
                  <a:pt x="2256383" y="98310"/>
                </a:lnTo>
                <a:lnTo>
                  <a:pt x="2259797" y="85993"/>
                </a:lnTo>
                <a:lnTo>
                  <a:pt x="2268535" y="53494"/>
                </a:lnTo>
                <a:lnTo>
                  <a:pt x="2255506" y="59146"/>
                </a:lnTo>
                <a:lnTo>
                  <a:pt x="2245038" y="67810"/>
                </a:lnTo>
                <a:lnTo>
                  <a:pt x="2237172" y="78867"/>
                </a:lnTo>
                <a:lnTo>
                  <a:pt x="2231948" y="91700"/>
                </a:lnTo>
                <a:lnTo>
                  <a:pt x="2229410" y="105689"/>
                </a:lnTo>
                <a:lnTo>
                  <a:pt x="2229154" y="111937"/>
                </a:lnTo>
                <a:lnTo>
                  <a:pt x="2230702" y="127152"/>
                </a:lnTo>
                <a:lnTo>
                  <a:pt x="2235247" y="140395"/>
                </a:lnTo>
                <a:lnTo>
                  <a:pt x="2242641" y="151418"/>
                </a:lnTo>
                <a:lnTo>
                  <a:pt x="2252736" y="159971"/>
                </a:lnTo>
                <a:lnTo>
                  <a:pt x="2265385" y="165806"/>
                </a:lnTo>
                <a:close/>
              </a:path>
              <a:path w="2332545" h="168935">
                <a:moveTo>
                  <a:pt x="2150462" y="165806"/>
                </a:moveTo>
                <a:lnTo>
                  <a:pt x="2165515" y="168674"/>
                </a:lnTo>
                <a:lnTo>
                  <a:pt x="2172157" y="168935"/>
                </a:lnTo>
                <a:lnTo>
                  <a:pt x="2186719" y="168032"/>
                </a:lnTo>
                <a:lnTo>
                  <a:pt x="2199417" y="165656"/>
                </a:lnTo>
                <a:lnTo>
                  <a:pt x="2210070" y="162303"/>
                </a:lnTo>
                <a:lnTo>
                  <a:pt x="2211387" y="161785"/>
                </a:lnTo>
                <a:lnTo>
                  <a:pt x="2207234" y="142163"/>
                </a:lnTo>
                <a:lnTo>
                  <a:pt x="2196302" y="145359"/>
                </a:lnTo>
                <a:lnTo>
                  <a:pt x="2183388" y="147035"/>
                </a:lnTo>
                <a:lnTo>
                  <a:pt x="2176081" y="147243"/>
                </a:lnTo>
                <a:lnTo>
                  <a:pt x="2161693" y="145105"/>
                </a:lnTo>
                <a:lnTo>
                  <a:pt x="2150041" y="138446"/>
                </a:lnTo>
                <a:lnTo>
                  <a:pt x="2142870" y="126901"/>
                </a:lnTo>
                <a:lnTo>
                  <a:pt x="2141461" y="118160"/>
                </a:lnTo>
                <a:lnTo>
                  <a:pt x="2216696" y="118160"/>
                </a:lnTo>
                <a:lnTo>
                  <a:pt x="2217153" y="115620"/>
                </a:lnTo>
                <a:lnTo>
                  <a:pt x="2217623" y="111467"/>
                </a:lnTo>
                <a:lnTo>
                  <a:pt x="2217623" y="106159"/>
                </a:lnTo>
                <a:lnTo>
                  <a:pt x="2216487" y="92990"/>
                </a:lnTo>
                <a:lnTo>
                  <a:pt x="2212803" y="79971"/>
                </a:lnTo>
                <a:lnTo>
                  <a:pt x="2206157" y="68215"/>
                </a:lnTo>
                <a:lnTo>
                  <a:pt x="2196135" y="58832"/>
                </a:lnTo>
                <a:lnTo>
                  <a:pt x="2182543" y="76101"/>
                </a:lnTo>
                <a:lnTo>
                  <a:pt x="2189485" y="87779"/>
                </a:lnTo>
                <a:lnTo>
                  <a:pt x="2190851" y="98310"/>
                </a:lnTo>
                <a:lnTo>
                  <a:pt x="2141461" y="98310"/>
                </a:lnTo>
                <a:lnTo>
                  <a:pt x="2144872" y="85991"/>
                </a:lnTo>
                <a:lnTo>
                  <a:pt x="2153612" y="53494"/>
                </a:lnTo>
                <a:lnTo>
                  <a:pt x="2140584" y="59146"/>
                </a:lnTo>
                <a:lnTo>
                  <a:pt x="2130116" y="67810"/>
                </a:lnTo>
                <a:lnTo>
                  <a:pt x="2122249" y="78867"/>
                </a:lnTo>
                <a:lnTo>
                  <a:pt x="2117026" y="91700"/>
                </a:lnTo>
                <a:lnTo>
                  <a:pt x="2114488" y="105689"/>
                </a:lnTo>
                <a:lnTo>
                  <a:pt x="2114232" y="111937"/>
                </a:lnTo>
                <a:lnTo>
                  <a:pt x="2115780" y="127152"/>
                </a:lnTo>
                <a:lnTo>
                  <a:pt x="2120325" y="140395"/>
                </a:lnTo>
                <a:lnTo>
                  <a:pt x="2127719" y="151418"/>
                </a:lnTo>
                <a:lnTo>
                  <a:pt x="2137814" y="159971"/>
                </a:lnTo>
                <a:lnTo>
                  <a:pt x="2150462" y="165806"/>
                </a:lnTo>
                <a:close/>
              </a:path>
              <a:path w="2332545" h="168935">
                <a:moveTo>
                  <a:pt x="41770" y="44780"/>
                </a:moveTo>
                <a:lnTo>
                  <a:pt x="99923" y="44780"/>
                </a:lnTo>
                <a:lnTo>
                  <a:pt x="99923" y="10845"/>
                </a:lnTo>
                <a:lnTo>
                  <a:pt x="0" y="10845"/>
                </a:lnTo>
                <a:lnTo>
                  <a:pt x="0" y="166395"/>
                </a:lnTo>
                <a:lnTo>
                  <a:pt x="41770" y="166395"/>
                </a:lnTo>
                <a:lnTo>
                  <a:pt x="41770" y="107314"/>
                </a:lnTo>
                <a:lnTo>
                  <a:pt x="96469" y="107314"/>
                </a:lnTo>
                <a:lnTo>
                  <a:pt x="96469" y="73621"/>
                </a:lnTo>
                <a:lnTo>
                  <a:pt x="41770" y="73621"/>
                </a:lnTo>
                <a:lnTo>
                  <a:pt x="41770" y="44780"/>
                </a:lnTo>
                <a:close/>
              </a:path>
              <a:path w="2332545" h="168935">
                <a:moveTo>
                  <a:pt x="117475" y="54000"/>
                </a:moveTo>
                <a:lnTo>
                  <a:pt x="117475" y="166395"/>
                </a:lnTo>
                <a:lnTo>
                  <a:pt x="146088" y="166395"/>
                </a:lnTo>
                <a:lnTo>
                  <a:pt x="146088" y="54000"/>
                </a:lnTo>
                <a:lnTo>
                  <a:pt x="117475" y="54000"/>
                </a:lnTo>
                <a:close/>
              </a:path>
              <a:path w="2332545" h="168935">
                <a:moveTo>
                  <a:pt x="147701" y="22618"/>
                </a:moveTo>
                <a:lnTo>
                  <a:pt x="147472" y="13855"/>
                </a:lnTo>
                <a:lnTo>
                  <a:pt x="141465" y="7162"/>
                </a:lnTo>
                <a:lnTo>
                  <a:pt x="122313" y="7162"/>
                </a:lnTo>
                <a:lnTo>
                  <a:pt x="115849" y="13855"/>
                </a:lnTo>
                <a:lnTo>
                  <a:pt x="115849" y="31165"/>
                </a:lnTo>
                <a:lnTo>
                  <a:pt x="122085" y="37845"/>
                </a:lnTo>
                <a:lnTo>
                  <a:pt x="141465" y="37845"/>
                </a:lnTo>
                <a:lnTo>
                  <a:pt x="147701" y="31165"/>
                </a:lnTo>
                <a:lnTo>
                  <a:pt x="147701" y="22618"/>
                </a:lnTo>
                <a:close/>
              </a:path>
              <a:path w="2332545" h="168935">
                <a:moveTo>
                  <a:pt x="164223" y="54000"/>
                </a:moveTo>
                <a:lnTo>
                  <a:pt x="164223" y="75234"/>
                </a:lnTo>
                <a:lnTo>
                  <a:pt x="179451" y="75234"/>
                </a:lnTo>
                <a:lnTo>
                  <a:pt x="179451" y="166395"/>
                </a:lnTo>
                <a:lnTo>
                  <a:pt x="207835" y="166395"/>
                </a:lnTo>
                <a:lnTo>
                  <a:pt x="207835" y="75234"/>
                </a:lnTo>
                <a:lnTo>
                  <a:pt x="232295" y="75234"/>
                </a:lnTo>
                <a:lnTo>
                  <a:pt x="232295" y="54000"/>
                </a:lnTo>
                <a:lnTo>
                  <a:pt x="207606" y="54000"/>
                </a:lnTo>
                <a:lnTo>
                  <a:pt x="207606" y="48234"/>
                </a:lnTo>
                <a:lnTo>
                  <a:pt x="210198" y="33276"/>
                </a:lnTo>
                <a:lnTo>
                  <a:pt x="219081" y="23985"/>
                </a:lnTo>
                <a:lnTo>
                  <a:pt x="226529" y="22618"/>
                </a:lnTo>
                <a:lnTo>
                  <a:pt x="231609" y="22618"/>
                </a:lnTo>
                <a:lnTo>
                  <a:pt x="235534" y="23545"/>
                </a:lnTo>
                <a:lnTo>
                  <a:pt x="238531" y="24701"/>
                </a:lnTo>
                <a:lnTo>
                  <a:pt x="240601" y="2768"/>
                </a:lnTo>
                <a:lnTo>
                  <a:pt x="235991" y="1155"/>
                </a:lnTo>
                <a:lnTo>
                  <a:pt x="229997" y="0"/>
                </a:lnTo>
                <a:lnTo>
                  <a:pt x="222377" y="0"/>
                </a:lnTo>
                <a:lnTo>
                  <a:pt x="210070" y="1612"/>
                </a:lnTo>
                <a:lnTo>
                  <a:pt x="198018" y="6938"/>
                </a:lnTo>
                <a:lnTo>
                  <a:pt x="193065" y="10845"/>
                </a:lnTo>
                <a:lnTo>
                  <a:pt x="185617" y="20888"/>
                </a:lnTo>
                <a:lnTo>
                  <a:pt x="181207" y="33067"/>
                </a:lnTo>
                <a:lnTo>
                  <a:pt x="179498" y="46413"/>
                </a:lnTo>
                <a:lnTo>
                  <a:pt x="179451" y="54000"/>
                </a:lnTo>
                <a:lnTo>
                  <a:pt x="164223" y="54000"/>
                </a:lnTo>
                <a:close/>
              </a:path>
              <a:path w="2332545" h="168935">
                <a:moveTo>
                  <a:pt x="285140" y="138468"/>
                </a:moveTo>
                <a:lnTo>
                  <a:pt x="285140" y="75234"/>
                </a:lnTo>
                <a:lnTo>
                  <a:pt x="312140" y="75234"/>
                </a:lnTo>
                <a:lnTo>
                  <a:pt x="312140" y="54000"/>
                </a:lnTo>
                <a:lnTo>
                  <a:pt x="285140" y="54000"/>
                </a:lnTo>
                <a:lnTo>
                  <a:pt x="285140" y="25158"/>
                </a:lnTo>
                <a:lnTo>
                  <a:pt x="257454" y="33235"/>
                </a:lnTo>
                <a:lnTo>
                  <a:pt x="257454" y="54000"/>
                </a:lnTo>
                <a:lnTo>
                  <a:pt x="241300" y="54000"/>
                </a:lnTo>
                <a:lnTo>
                  <a:pt x="241300" y="75234"/>
                </a:lnTo>
                <a:lnTo>
                  <a:pt x="257454" y="75234"/>
                </a:lnTo>
                <a:lnTo>
                  <a:pt x="257454" y="128079"/>
                </a:lnTo>
                <a:lnTo>
                  <a:pt x="258742" y="143298"/>
                </a:lnTo>
                <a:lnTo>
                  <a:pt x="262714" y="154643"/>
                </a:lnTo>
                <a:lnTo>
                  <a:pt x="266217" y="159473"/>
                </a:lnTo>
                <a:lnTo>
                  <a:pt x="276156" y="166209"/>
                </a:lnTo>
                <a:lnTo>
                  <a:pt x="289701" y="168924"/>
                </a:lnTo>
                <a:lnTo>
                  <a:pt x="299681" y="168935"/>
                </a:lnTo>
                <a:lnTo>
                  <a:pt x="307073" y="167551"/>
                </a:lnTo>
                <a:lnTo>
                  <a:pt x="311226" y="165938"/>
                </a:lnTo>
                <a:lnTo>
                  <a:pt x="310756" y="144233"/>
                </a:lnTo>
                <a:lnTo>
                  <a:pt x="307530" y="145160"/>
                </a:lnTo>
                <a:lnTo>
                  <a:pt x="304990" y="145630"/>
                </a:lnTo>
                <a:lnTo>
                  <a:pt x="288836" y="145630"/>
                </a:lnTo>
                <a:lnTo>
                  <a:pt x="285140" y="138468"/>
                </a:lnTo>
                <a:close/>
              </a:path>
              <a:path w="2332545" h="168935">
                <a:moveTo>
                  <a:pt x="373062" y="53314"/>
                </a:moveTo>
                <a:lnTo>
                  <a:pt x="367525" y="56540"/>
                </a:lnTo>
                <a:lnTo>
                  <a:pt x="361759" y="59550"/>
                </a:lnTo>
                <a:lnTo>
                  <a:pt x="356908" y="64160"/>
                </a:lnTo>
                <a:lnTo>
                  <a:pt x="353453" y="69468"/>
                </a:lnTo>
                <a:lnTo>
                  <a:pt x="352996" y="69468"/>
                </a:lnTo>
                <a:lnTo>
                  <a:pt x="352996" y="2539"/>
                </a:lnTo>
                <a:lnTo>
                  <a:pt x="324370" y="2539"/>
                </a:lnTo>
                <a:lnTo>
                  <a:pt x="324370" y="166395"/>
                </a:lnTo>
                <a:lnTo>
                  <a:pt x="352996" y="166395"/>
                </a:lnTo>
                <a:lnTo>
                  <a:pt x="352996" y="96011"/>
                </a:lnTo>
                <a:lnTo>
                  <a:pt x="353225" y="93002"/>
                </a:lnTo>
                <a:lnTo>
                  <a:pt x="354139" y="90703"/>
                </a:lnTo>
                <a:lnTo>
                  <a:pt x="361386" y="80097"/>
                </a:lnTo>
                <a:lnTo>
                  <a:pt x="374019" y="74863"/>
                </a:lnTo>
                <a:lnTo>
                  <a:pt x="376072" y="74777"/>
                </a:lnTo>
                <a:lnTo>
                  <a:pt x="389245" y="79010"/>
                </a:lnTo>
                <a:lnTo>
                  <a:pt x="396129" y="90278"/>
                </a:lnTo>
                <a:lnTo>
                  <a:pt x="397764" y="103390"/>
                </a:lnTo>
                <a:lnTo>
                  <a:pt x="397764" y="166395"/>
                </a:lnTo>
                <a:lnTo>
                  <a:pt x="426148" y="166395"/>
                </a:lnTo>
                <a:lnTo>
                  <a:pt x="426148" y="100164"/>
                </a:lnTo>
                <a:lnTo>
                  <a:pt x="423839" y="81023"/>
                </a:lnTo>
                <a:lnTo>
                  <a:pt x="417617" y="67118"/>
                </a:lnTo>
                <a:lnTo>
                  <a:pt x="408536" y="57916"/>
                </a:lnTo>
                <a:lnTo>
                  <a:pt x="397654" y="52882"/>
                </a:lnTo>
                <a:lnTo>
                  <a:pt x="386918" y="51473"/>
                </a:lnTo>
                <a:lnTo>
                  <a:pt x="379755" y="51473"/>
                </a:lnTo>
                <a:lnTo>
                  <a:pt x="373062" y="53314"/>
                </a:lnTo>
                <a:close/>
              </a:path>
              <a:path w="2332545" h="168935">
                <a:moveTo>
                  <a:pt x="583209" y="10845"/>
                </a:moveTo>
                <a:lnTo>
                  <a:pt x="527824" y="10845"/>
                </a:lnTo>
                <a:lnTo>
                  <a:pt x="552294" y="46727"/>
                </a:lnTo>
                <a:lnTo>
                  <a:pt x="553669" y="40855"/>
                </a:lnTo>
                <a:lnTo>
                  <a:pt x="554126" y="40855"/>
                </a:lnTo>
                <a:lnTo>
                  <a:pt x="557154" y="53176"/>
                </a:lnTo>
                <a:lnTo>
                  <a:pt x="560314" y="65972"/>
                </a:lnTo>
                <a:lnTo>
                  <a:pt x="561746" y="71539"/>
                </a:lnTo>
                <a:lnTo>
                  <a:pt x="568896" y="99466"/>
                </a:lnTo>
                <a:lnTo>
                  <a:pt x="540054" y="99466"/>
                </a:lnTo>
                <a:lnTo>
                  <a:pt x="534517" y="130390"/>
                </a:lnTo>
                <a:lnTo>
                  <a:pt x="574675" y="130390"/>
                </a:lnTo>
                <a:lnTo>
                  <a:pt x="584593" y="166395"/>
                </a:lnTo>
                <a:lnTo>
                  <a:pt x="629602" y="166395"/>
                </a:lnTo>
                <a:lnTo>
                  <a:pt x="583209" y="10845"/>
                </a:lnTo>
                <a:close/>
              </a:path>
              <a:path w="2332545" h="168935">
                <a:moveTo>
                  <a:pt x="525741" y="166395"/>
                </a:moveTo>
                <a:lnTo>
                  <a:pt x="534517" y="130390"/>
                </a:lnTo>
                <a:lnTo>
                  <a:pt x="540054" y="99466"/>
                </a:lnTo>
                <a:lnTo>
                  <a:pt x="546747" y="71780"/>
                </a:lnTo>
                <a:lnTo>
                  <a:pt x="549522" y="59738"/>
                </a:lnTo>
                <a:lnTo>
                  <a:pt x="552294" y="46727"/>
                </a:lnTo>
                <a:lnTo>
                  <a:pt x="527824" y="10845"/>
                </a:lnTo>
                <a:lnTo>
                  <a:pt x="482587" y="166395"/>
                </a:lnTo>
                <a:lnTo>
                  <a:pt x="525741" y="166395"/>
                </a:lnTo>
                <a:close/>
              </a:path>
              <a:path w="2332545" h="168935">
                <a:moveTo>
                  <a:pt x="695820" y="166395"/>
                </a:moveTo>
                <a:lnTo>
                  <a:pt x="738746" y="54000"/>
                </a:lnTo>
                <a:lnTo>
                  <a:pt x="708748" y="54000"/>
                </a:lnTo>
                <a:lnTo>
                  <a:pt x="690981" y="111010"/>
                </a:lnTo>
                <a:lnTo>
                  <a:pt x="687326" y="123635"/>
                </a:lnTo>
                <a:lnTo>
                  <a:pt x="684191" y="135606"/>
                </a:lnTo>
                <a:lnTo>
                  <a:pt x="683361" y="139166"/>
                </a:lnTo>
                <a:lnTo>
                  <a:pt x="682675" y="139166"/>
                </a:lnTo>
                <a:lnTo>
                  <a:pt x="679768" y="127142"/>
                </a:lnTo>
                <a:lnTo>
                  <a:pt x="676261" y="114812"/>
                </a:lnTo>
                <a:lnTo>
                  <a:pt x="675055" y="111010"/>
                </a:lnTo>
                <a:lnTo>
                  <a:pt x="656818" y="54000"/>
                </a:lnTo>
                <a:lnTo>
                  <a:pt x="626135" y="54000"/>
                </a:lnTo>
                <a:lnTo>
                  <a:pt x="667905" y="166395"/>
                </a:lnTo>
                <a:lnTo>
                  <a:pt x="695820" y="166395"/>
                </a:lnTo>
                <a:close/>
              </a:path>
              <a:path w="2332545" h="168935">
                <a:moveTo>
                  <a:pt x="771469" y="85991"/>
                </a:moveTo>
                <a:lnTo>
                  <a:pt x="779973" y="75305"/>
                </a:lnTo>
                <a:lnTo>
                  <a:pt x="794131" y="70853"/>
                </a:lnTo>
                <a:lnTo>
                  <a:pt x="809145" y="76101"/>
                </a:lnTo>
                <a:lnTo>
                  <a:pt x="822732" y="58832"/>
                </a:lnTo>
                <a:lnTo>
                  <a:pt x="808920" y="52937"/>
                </a:lnTo>
                <a:lnTo>
                  <a:pt x="795756" y="51473"/>
                </a:lnTo>
                <a:lnTo>
                  <a:pt x="780209" y="53494"/>
                </a:lnTo>
                <a:lnTo>
                  <a:pt x="771469" y="85991"/>
                </a:lnTo>
                <a:close/>
              </a:path>
              <a:path w="2332545" h="168935">
                <a:moveTo>
                  <a:pt x="1133777" y="85993"/>
                </a:moveTo>
                <a:lnTo>
                  <a:pt x="1142282" y="75309"/>
                </a:lnTo>
                <a:lnTo>
                  <a:pt x="1156449" y="70853"/>
                </a:lnTo>
                <a:lnTo>
                  <a:pt x="1171457" y="76104"/>
                </a:lnTo>
                <a:lnTo>
                  <a:pt x="1185037" y="58832"/>
                </a:lnTo>
                <a:lnTo>
                  <a:pt x="1171225" y="52937"/>
                </a:lnTo>
                <a:lnTo>
                  <a:pt x="1158062" y="51473"/>
                </a:lnTo>
                <a:lnTo>
                  <a:pt x="1142515" y="53494"/>
                </a:lnTo>
                <a:lnTo>
                  <a:pt x="1133777" y="85993"/>
                </a:lnTo>
                <a:close/>
              </a:path>
              <a:path w="2332545" h="168935">
                <a:moveTo>
                  <a:pt x="1352669" y="134251"/>
                </a:moveTo>
                <a:lnTo>
                  <a:pt x="1349514" y="134315"/>
                </a:lnTo>
                <a:lnTo>
                  <a:pt x="1334046" y="132333"/>
                </a:lnTo>
                <a:lnTo>
                  <a:pt x="1321535" y="126593"/>
                </a:lnTo>
                <a:lnTo>
                  <a:pt x="1312213" y="117397"/>
                </a:lnTo>
                <a:lnTo>
                  <a:pt x="1306312" y="105052"/>
                </a:lnTo>
                <a:lnTo>
                  <a:pt x="1304063" y="89861"/>
                </a:lnTo>
                <a:lnTo>
                  <a:pt x="1304048" y="88391"/>
                </a:lnTo>
                <a:lnTo>
                  <a:pt x="1306355" y="71532"/>
                </a:lnTo>
                <a:lnTo>
                  <a:pt x="1312731" y="58683"/>
                </a:lnTo>
                <a:lnTo>
                  <a:pt x="1322359" y="49672"/>
                </a:lnTo>
                <a:lnTo>
                  <a:pt x="1334423" y="44326"/>
                </a:lnTo>
                <a:lnTo>
                  <a:pt x="1348106" y="42472"/>
                </a:lnTo>
                <a:lnTo>
                  <a:pt x="1348816" y="42468"/>
                </a:lnTo>
                <a:lnTo>
                  <a:pt x="1363339" y="43797"/>
                </a:lnTo>
                <a:lnTo>
                  <a:pt x="1374716" y="46887"/>
                </a:lnTo>
                <a:lnTo>
                  <a:pt x="1377670" y="48005"/>
                </a:lnTo>
                <a:lnTo>
                  <a:pt x="1385747" y="15239"/>
                </a:lnTo>
                <a:lnTo>
                  <a:pt x="1377191" y="12022"/>
                </a:lnTo>
                <a:lnTo>
                  <a:pt x="1364567" y="9493"/>
                </a:lnTo>
                <a:lnTo>
                  <a:pt x="1348790" y="8333"/>
                </a:lnTo>
                <a:lnTo>
                  <a:pt x="1346746" y="8318"/>
                </a:lnTo>
                <a:lnTo>
                  <a:pt x="1332243" y="9258"/>
                </a:lnTo>
                <a:lnTo>
                  <a:pt x="1318403" y="12073"/>
                </a:lnTo>
                <a:lnTo>
                  <a:pt x="1305468" y="16758"/>
                </a:lnTo>
                <a:lnTo>
                  <a:pt x="1293681" y="23305"/>
                </a:lnTo>
                <a:lnTo>
                  <a:pt x="1283284" y="31709"/>
                </a:lnTo>
                <a:lnTo>
                  <a:pt x="1274520" y="41962"/>
                </a:lnTo>
                <a:lnTo>
                  <a:pt x="1267630" y="54059"/>
                </a:lnTo>
                <a:lnTo>
                  <a:pt x="1262858" y="67993"/>
                </a:lnTo>
                <a:lnTo>
                  <a:pt x="1260446" y="83757"/>
                </a:lnTo>
                <a:lnTo>
                  <a:pt x="1260195" y="91160"/>
                </a:lnTo>
                <a:lnTo>
                  <a:pt x="1261153" y="104706"/>
                </a:lnTo>
                <a:lnTo>
                  <a:pt x="1264065" y="117633"/>
                </a:lnTo>
                <a:lnTo>
                  <a:pt x="1268988" y="129680"/>
                </a:lnTo>
                <a:lnTo>
                  <a:pt x="1275979" y="140588"/>
                </a:lnTo>
                <a:lnTo>
                  <a:pt x="1285095" y="150097"/>
                </a:lnTo>
                <a:lnTo>
                  <a:pt x="1296393" y="157946"/>
                </a:lnTo>
                <a:lnTo>
                  <a:pt x="1309931" y="163875"/>
                </a:lnTo>
                <a:lnTo>
                  <a:pt x="1325764" y="167625"/>
                </a:lnTo>
                <a:lnTo>
                  <a:pt x="1343977" y="168935"/>
                </a:lnTo>
                <a:lnTo>
                  <a:pt x="1360474" y="167954"/>
                </a:lnTo>
                <a:lnTo>
                  <a:pt x="1373569" y="165615"/>
                </a:lnTo>
                <a:lnTo>
                  <a:pt x="1382411" y="162822"/>
                </a:lnTo>
                <a:lnTo>
                  <a:pt x="1377442" y="129705"/>
                </a:lnTo>
                <a:lnTo>
                  <a:pt x="1366354" y="132695"/>
                </a:lnTo>
                <a:lnTo>
                  <a:pt x="1352669" y="134251"/>
                </a:lnTo>
                <a:close/>
              </a:path>
              <a:path w="2332545" h="168935">
                <a:moveTo>
                  <a:pt x="1139365" y="165806"/>
                </a:moveTo>
                <a:lnTo>
                  <a:pt x="1154418" y="168674"/>
                </a:lnTo>
                <a:lnTo>
                  <a:pt x="1161059" y="168935"/>
                </a:lnTo>
                <a:lnTo>
                  <a:pt x="1175621" y="168032"/>
                </a:lnTo>
                <a:lnTo>
                  <a:pt x="1188319" y="165656"/>
                </a:lnTo>
                <a:lnTo>
                  <a:pt x="1198972" y="162303"/>
                </a:lnTo>
                <a:lnTo>
                  <a:pt x="1200289" y="161785"/>
                </a:lnTo>
                <a:lnTo>
                  <a:pt x="1196136" y="142163"/>
                </a:lnTo>
                <a:lnTo>
                  <a:pt x="1185204" y="145359"/>
                </a:lnTo>
                <a:lnTo>
                  <a:pt x="1172290" y="147035"/>
                </a:lnTo>
                <a:lnTo>
                  <a:pt x="1164983" y="147243"/>
                </a:lnTo>
                <a:lnTo>
                  <a:pt x="1150601" y="145105"/>
                </a:lnTo>
                <a:lnTo>
                  <a:pt x="1138947" y="138446"/>
                </a:lnTo>
                <a:lnTo>
                  <a:pt x="1131773" y="126901"/>
                </a:lnTo>
                <a:lnTo>
                  <a:pt x="1130363" y="118160"/>
                </a:lnTo>
                <a:lnTo>
                  <a:pt x="1205598" y="118160"/>
                </a:lnTo>
                <a:lnTo>
                  <a:pt x="1206068" y="115620"/>
                </a:lnTo>
                <a:lnTo>
                  <a:pt x="1206525" y="111467"/>
                </a:lnTo>
                <a:lnTo>
                  <a:pt x="1206525" y="106159"/>
                </a:lnTo>
                <a:lnTo>
                  <a:pt x="1205389" y="92990"/>
                </a:lnTo>
                <a:lnTo>
                  <a:pt x="1201705" y="79971"/>
                </a:lnTo>
                <a:lnTo>
                  <a:pt x="1195059" y="68215"/>
                </a:lnTo>
                <a:lnTo>
                  <a:pt x="1185037" y="58832"/>
                </a:lnTo>
                <a:lnTo>
                  <a:pt x="1171457" y="76104"/>
                </a:lnTo>
                <a:lnTo>
                  <a:pt x="1178392" y="87785"/>
                </a:lnTo>
                <a:lnTo>
                  <a:pt x="1179753" y="98310"/>
                </a:lnTo>
                <a:lnTo>
                  <a:pt x="1130363" y="98310"/>
                </a:lnTo>
                <a:lnTo>
                  <a:pt x="1133777" y="85993"/>
                </a:lnTo>
                <a:lnTo>
                  <a:pt x="1142515" y="53494"/>
                </a:lnTo>
                <a:lnTo>
                  <a:pt x="1129486" y="59146"/>
                </a:lnTo>
                <a:lnTo>
                  <a:pt x="1119018" y="67810"/>
                </a:lnTo>
                <a:lnTo>
                  <a:pt x="1111151" y="78867"/>
                </a:lnTo>
                <a:lnTo>
                  <a:pt x="1105928" y="91700"/>
                </a:lnTo>
                <a:lnTo>
                  <a:pt x="1103390" y="105689"/>
                </a:lnTo>
                <a:lnTo>
                  <a:pt x="1103134" y="111937"/>
                </a:lnTo>
                <a:lnTo>
                  <a:pt x="1104682" y="127152"/>
                </a:lnTo>
                <a:lnTo>
                  <a:pt x="1109227" y="140395"/>
                </a:lnTo>
                <a:lnTo>
                  <a:pt x="1116621" y="151418"/>
                </a:lnTo>
                <a:lnTo>
                  <a:pt x="1126716" y="159971"/>
                </a:lnTo>
                <a:lnTo>
                  <a:pt x="1139365" y="165806"/>
                </a:lnTo>
                <a:close/>
              </a:path>
              <a:path w="2332545" h="168935">
                <a:moveTo>
                  <a:pt x="1014298" y="54000"/>
                </a:moveTo>
                <a:lnTo>
                  <a:pt x="985913" y="54000"/>
                </a:lnTo>
                <a:lnTo>
                  <a:pt x="985913" y="120014"/>
                </a:lnTo>
                <a:lnTo>
                  <a:pt x="988074" y="139399"/>
                </a:lnTo>
                <a:lnTo>
                  <a:pt x="993995" y="153373"/>
                </a:lnTo>
                <a:lnTo>
                  <a:pt x="1002837" y="162546"/>
                </a:lnTo>
                <a:lnTo>
                  <a:pt x="1013759" y="167528"/>
                </a:lnTo>
                <a:lnTo>
                  <a:pt x="1025144" y="168935"/>
                </a:lnTo>
                <a:lnTo>
                  <a:pt x="1041291" y="166059"/>
                </a:lnTo>
                <a:lnTo>
                  <a:pt x="1052753" y="159214"/>
                </a:lnTo>
                <a:lnTo>
                  <a:pt x="1060023" y="151076"/>
                </a:lnTo>
                <a:lnTo>
                  <a:pt x="1061605" y="149313"/>
                </a:lnTo>
                <a:lnTo>
                  <a:pt x="1062990" y="166395"/>
                </a:lnTo>
                <a:lnTo>
                  <a:pt x="1087907" y="166395"/>
                </a:lnTo>
                <a:lnTo>
                  <a:pt x="1087411" y="155149"/>
                </a:lnTo>
                <a:lnTo>
                  <a:pt x="1087058" y="142183"/>
                </a:lnTo>
                <a:lnTo>
                  <a:pt x="1086980" y="54000"/>
                </a:lnTo>
                <a:lnTo>
                  <a:pt x="1058608" y="54000"/>
                </a:lnTo>
                <a:lnTo>
                  <a:pt x="1058608" y="125082"/>
                </a:lnTo>
                <a:lnTo>
                  <a:pt x="1057910" y="128079"/>
                </a:lnTo>
                <a:lnTo>
                  <a:pt x="1056982" y="130619"/>
                </a:lnTo>
                <a:lnTo>
                  <a:pt x="1049707" y="140554"/>
                </a:lnTo>
                <a:lnTo>
                  <a:pt x="1036692" y="145817"/>
                </a:lnTo>
                <a:lnTo>
                  <a:pt x="1035291" y="145859"/>
                </a:lnTo>
                <a:lnTo>
                  <a:pt x="1022955" y="141871"/>
                </a:lnTo>
                <a:lnTo>
                  <a:pt x="1016201" y="130754"/>
                </a:lnTo>
                <a:lnTo>
                  <a:pt x="1014298" y="115163"/>
                </a:lnTo>
                <a:lnTo>
                  <a:pt x="1014298" y="54000"/>
                </a:lnTo>
                <a:close/>
              </a:path>
              <a:path w="2332545" h="168935">
                <a:moveTo>
                  <a:pt x="889901" y="97167"/>
                </a:moveTo>
                <a:lnTo>
                  <a:pt x="890143" y="93700"/>
                </a:lnTo>
                <a:lnTo>
                  <a:pt x="898112" y="80443"/>
                </a:lnTo>
                <a:lnTo>
                  <a:pt x="910477" y="74711"/>
                </a:lnTo>
                <a:lnTo>
                  <a:pt x="913218" y="74548"/>
                </a:lnTo>
                <a:lnTo>
                  <a:pt x="926312" y="78844"/>
                </a:lnTo>
                <a:lnTo>
                  <a:pt x="933124" y="90221"/>
                </a:lnTo>
                <a:lnTo>
                  <a:pt x="934681" y="102933"/>
                </a:lnTo>
                <a:lnTo>
                  <a:pt x="934681" y="166395"/>
                </a:lnTo>
                <a:lnTo>
                  <a:pt x="963066" y="166395"/>
                </a:lnTo>
                <a:lnTo>
                  <a:pt x="963066" y="99694"/>
                </a:lnTo>
                <a:lnTo>
                  <a:pt x="960734" y="80805"/>
                </a:lnTo>
                <a:lnTo>
                  <a:pt x="954440" y="67048"/>
                </a:lnTo>
                <a:lnTo>
                  <a:pt x="945235" y="57914"/>
                </a:lnTo>
                <a:lnTo>
                  <a:pt x="934171" y="52894"/>
                </a:lnTo>
                <a:lnTo>
                  <a:pt x="923137" y="51473"/>
                </a:lnTo>
                <a:lnTo>
                  <a:pt x="907546" y="54195"/>
                </a:lnTo>
                <a:lnTo>
                  <a:pt x="895904" y="60850"/>
                </a:lnTo>
                <a:lnTo>
                  <a:pt x="888382" y="69166"/>
                </a:lnTo>
                <a:lnTo>
                  <a:pt x="886675" y="70853"/>
                </a:lnTo>
                <a:lnTo>
                  <a:pt x="885291" y="54000"/>
                </a:lnTo>
                <a:lnTo>
                  <a:pt x="860374" y="54000"/>
                </a:lnTo>
                <a:lnTo>
                  <a:pt x="860969" y="65587"/>
                </a:lnTo>
                <a:lnTo>
                  <a:pt x="861245" y="78464"/>
                </a:lnTo>
                <a:lnTo>
                  <a:pt x="861288" y="166395"/>
                </a:lnTo>
                <a:lnTo>
                  <a:pt x="889901" y="166395"/>
                </a:lnTo>
                <a:lnTo>
                  <a:pt x="889901" y="97167"/>
                </a:lnTo>
                <a:close/>
              </a:path>
              <a:path w="2332545" h="168935">
                <a:moveTo>
                  <a:pt x="777059" y="165806"/>
                </a:moveTo>
                <a:lnTo>
                  <a:pt x="792112" y="168674"/>
                </a:lnTo>
                <a:lnTo>
                  <a:pt x="798753" y="168935"/>
                </a:lnTo>
                <a:lnTo>
                  <a:pt x="813316" y="168032"/>
                </a:lnTo>
                <a:lnTo>
                  <a:pt x="826013" y="165656"/>
                </a:lnTo>
                <a:lnTo>
                  <a:pt x="836667" y="162303"/>
                </a:lnTo>
                <a:lnTo>
                  <a:pt x="837984" y="161785"/>
                </a:lnTo>
                <a:lnTo>
                  <a:pt x="833831" y="142163"/>
                </a:lnTo>
                <a:lnTo>
                  <a:pt x="822899" y="145359"/>
                </a:lnTo>
                <a:lnTo>
                  <a:pt x="809984" y="147035"/>
                </a:lnTo>
                <a:lnTo>
                  <a:pt x="802678" y="147243"/>
                </a:lnTo>
                <a:lnTo>
                  <a:pt x="788289" y="145105"/>
                </a:lnTo>
                <a:lnTo>
                  <a:pt x="776638" y="138446"/>
                </a:lnTo>
                <a:lnTo>
                  <a:pt x="769466" y="126901"/>
                </a:lnTo>
                <a:lnTo>
                  <a:pt x="768057" y="118160"/>
                </a:lnTo>
                <a:lnTo>
                  <a:pt x="843292" y="118160"/>
                </a:lnTo>
                <a:lnTo>
                  <a:pt x="843749" y="115620"/>
                </a:lnTo>
                <a:lnTo>
                  <a:pt x="844219" y="111467"/>
                </a:lnTo>
                <a:lnTo>
                  <a:pt x="844219" y="106159"/>
                </a:lnTo>
                <a:lnTo>
                  <a:pt x="843083" y="92990"/>
                </a:lnTo>
                <a:lnTo>
                  <a:pt x="839400" y="79971"/>
                </a:lnTo>
                <a:lnTo>
                  <a:pt x="832754" y="68215"/>
                </a:lnTo>
                <a:lnTo>
                  <a:pt x="822732" y="58832"/>
                </a:lnTo>
                <a:lnTo>
                  <a:pt x="809145" y="76101"/>
                </a:lnTo>
                <a:lnTo>
                  <a:pt x="816084" y="87779"/>
                </a:lnTo>
                <a:lnTo>
                  <a:pt x="817448" y="98310"/>
                </a:lnTo>
                <a:lnTo>
                  <a:pt x="768057" y="98310"/>
                </a:lnTo>
                <a:lnTo>
                  <a:pt x="771469" y="85991"/>
                </a:lnTo>
                <a:lnTo>
                  <a:pt x="780209" y="53494"/>
                </a:lnTo>
                <a:lnTo>
                  <a:pt x="767180" y="59146"/>
                </a:lnTo>
                <a:lnTo>
                  <a:pt x="756712" y="67810"/>
                </a:lnTo>
                <a:lnTo>
                  <a:pt x="748846" y="78867"/>
                </a:lnTo>
                <a:lnTo>
                  <a:pt x="743623" y="91700"/>
                </a:lnTo>
                <a:lnTo>
                  <a:pt x="741084" y="105689"/>
                </a:lnTo>
                <a:lnTo>
                  <a:pt x="740829" y="111937"/>
                </a:lnTo>
                <a:lnTo>
                  <a:pt x="742377" y="127152"/>
                </a:lnTo>
                <a:lnTo>
                  <a:pt x="746922" y="140395"/>
                </a:lnTo>
                <a:lnTo>
                  <a:pt x="754316" y="151418"/>
                </a:lnTo>
                <a:lnTo>
                  <a:pt x="764411" y="159971"/>
                </a:lnTo>
                <a:lnTo>
                  <a:pt x="777059" y="165806"/>
                </a:lnTo>
                <a:close/>
              </a:path>
              <a:path w="2332545" h="168935">
                <a:moveTo>
                  <a:pt x="1938680" y="22618"/>
                </a:moveTo>
                <a:lnTo>
                  <a:pt x="1938451" y="13855"/>
                </a:lnTo>
                <a:lnTo>
                  <a:pt x="1932457" y="7162"/>
                </a:lnTo>
                <a:lnTo>
                  <a:pt x="1913305" y="7162"/>
                </a:lnTo>
                <a:lnTo>
                  <a:pt x="1906841" y="13855"/>
                </a:lnTo>
                <a:lnTo>
                  <a:pt x="1906841" y="31165"/>
                </a:lnTo>
                <a:lnTo>
                  <a:pt x="1913064" y="37845"/>
                </a:lnTo>
                <a:lnTo>
                  <a:pt x="1932457" y="37845"/>
                </a:lnTo>
                <a:lnTo>
                  <a:pt x="1938680" y="31165"/>
                </a:lnTo>
                <a:lnTo>
                  <a:pt x="1938680" y="22618"/>
                </a:lnTo>
                <a:close/>
              </a:path>
              <a:path w="2332545" h="168935">
                <a:moveTo>
                  <a:pt x="1746211" y="96697"/>
                </a:moveTo>
                <a:lnTo>
                  <a:pt x="1746681" y="93471"/>
                </a:lnTo>
                <a:lnTo>
                  <a:pt x="1754745" y="79878"/>
                </a:lnTo>
                <a:lnTo>
                  <a:pt x="1767475" y="74560"/>
                </a:lnTo>
                <a:lnTo>
                  <a:pt x="1768144" y="74548"/>
                </a:lnTo>
                <a:lnTo>
                  <a:pt x="1780281" y="79088"/>
                </a:lnTo>
                <a:lnTo>
                  <a:pt x="1786515" y="91243"/>
                </a:lnTo>
                <a:lnTo>
                  <a:pt x="1787525" y="101320"/>
                </a:lnTo>
                <a:lnTo>
                  <a:pt x="1787525" y="166395"/>
                </a:lnTo>
                <a:lnTo>
                  <a:pt x="1815223" y="166395"/>
                </a:lnTo>
                <a:lnTo>
                  <a:pt x="1815223" y="95770"/>
                </a:lnTo>
                <a:lnTo>
                  <a:pt x="1815909" y="92316"/>
                </a:lnTo>
                <a:lnTo>
                  <a:pt x="1816608" y="89547"/>
                </a:lnTo>
                <a:lnTo>
                  <a:pt x="1819605" y="81470"/>
                </a:lnTo>
                <a:lnTo>
                  <a:pt x="1826755" y="74548"/>
                </a:lnTo>
                <a:lnTo>
                  <a:pt x="1836445" y="74548"/>
                </a:lnTo>
                <a:lnTo>
                  <a:pt x="1848243" y="78552"/>
                </a:lnTo>
                <a:lnTo>
                  <a:pt x="1854848" y="89950"/>
                </a:lnTo>
                <a:lnTo>
                  <a:pt x="1856524" y="104317"/>
                </a:lnTo>
                <a:lnTo>
                  <a:pt x="1856524" y="166395"/>
                </a:lnTo>
                <a:lnTo>
                  <a:pt x="1884222" y="166395"/>
                </a:lnTo>
                <a:lnTo>
                  <a:pt x="1884222" y="100164"/>
                </a:lnTo>
                <a:lnTo>
                  <a:pt x="1881972" y="80757"/>
                </a:lnTo>
                <a:lnTo>
                  <a:pt x="1875896" y="66748"/>
                </a:lnTo>
                <a:lnTo>
                  <a:pt x="1867003" y="57579"/>
                </a:lnTo>
                <a:lnTo>
                  <a:pt x="1856304" y="52686"/>
                </a:lnTo>
                <a:lnTo>
                  <a:pt x="1846605" y="51473"/>
                </a:lnTo>
                <a:lnTo>
                  <a:pt x="1837372" y="51473"/>
                </a:lnTo>
                <a:lnTo>
                  <a:pt x="1830222" y="53771"/>
                </a:lnTo>
                <a:lnTo>
                  <a:pt x="1823986" y="58165"/>
                </a:lnTo>
                <a:lnTo>
                  <a:pt x="1818678" y="61391"/>
                </a:lnTo>
                <a:lnTo>
                  <a:pt x="1814068" y="66001"/>
                </a:lnTo>
                <a:lnTo>
                  <a:pt x="1810143" y="72237"/>
                </a:lnTo>
                <a:lnTo>
                  <a:pt x="1809686" y="72237"/>
                </a:lnTo>
                <a:lnTo>
                  <a:pt x="1802576" y="61157"/>
                </a:lnTo>
                <a:lnTo>
                  <a:pt x="1791660" y="53914"/>
                </a:lnTo>
                <a:lnTo>
                  <a:pt x="1778520" y="51473"/>
                </a:lnTo>
                <a:lnTo>
                  <a:pt x="1762869" y="54285"/>
                </a:lnTo>
                <a:lnTo>
                  <a:pt x="1751819" y="61138"/>
                </a:lnTo>
                <a:lnTo>
                  <a:pt x="1744542" y="69651"/>
                </a:lnTo>
                <a:lnTo>
                  <a:pt x="1743214" y="70624"/>
                </a:lnTo>
                <a:lnTo>
                  <a:pt x="1742058" y="54000"/>
                </a:lnTo>
                <a:lnTo>
                  <a:pt x="1717598" y="54000"/>
                </a:lnTo>
                <a:lnTo>
                  <a:pt x="1718204" y="65587"/>
                </a:lnTo>
                <a:lnTo>
                  <a:pt x="1718482" y="78464"/>
                </a:lnTo>
                <a:lnTo>
                  <a:pt x="1718525" y="166395"/>
                </a:lnTo>
                <a:lnTo>
                  <a:pt x="1746211" y="166395"/>
                </a:lnTo>
                <a:lnTo>
                  <a:pt x="1746211" y="96697"/>
                </a:lnTo>
                <a:close/>
              </a:path>
              <a:path w="2332545" h="168935">
                <a:moveTo>
                  <a:pt x="1556283" y="96697"/>
                </a:moveTo>
                <a:lnTo>
                  <a:pt x="1556753" y="93471"/>
                </a:lnTo>
                <a:lnTo>
                  <a:pt x="1564812" y="79878"/>
                </a:lnTo>
                <a:lnTo>
                  <a:pt x="1577547" y="74560"/>
                </a:lnTo>
                <a:lnTo>
                  <a:pt x="1578216" y="74548"/>
                </a:lnTo>
                <a:lnTo>
                  <a:pt x="1590346" y="79088"/>
                </a:lnTo>
                <a:lnTo>
                  <a:pt x="1596585" y="91243"/>
                </a:lnTo>
                <a:lnTo>
                  <a:pt x="1597596" y="101320"/>
                </a:lnTo>
                <a:lnTo>
                  <a:pt x="1597596" y="166395"/>
                </a:lnTo>
                <a:lnTo>
                  <a:pt x="1625295" y="166395"/>
                </a:lnTo>
                <a:lnTo>
                  <a:pt x="1625295" y="95770"/>
                </a:lnTo>
                <a:lnTo>
                  <a:pt x="1625981" y="92316"/>
                </a:lnTo>
                <a:lnTo>
                  <a:pt x="1626679" y="89547"/>
                </a:lnTo>
                <a:lnTo>
                  <a:pt x="1629676" y="81470"/>
                </a:lnTo>
                <a:lnTo>
                  <a:pt x="1636826" y="74548"/>
                </a:lnTo>
                <a:lnTo>
                  <a:pt x="1646516" y="74548"/>
                </a:lnTo>
                <a:lnTo>
                  <a:pt x="1658309" y="78552"/>
                </a:lnTo>
                <a:lnTo>
                  <a:pt x="1664917" y="89950"/>
                </a:lnTo>
                <a:lnTo>
                  <a:pt x="1666595" y="104317"/>
                </a:lnTo>
                <a:lnTo>
                  <a:pt x="1666595" y="166395"/>
                </a:lnTo>
                <a:lnTo>
                  <a:pt x="1694294" y="166395"/>
                </a:lnTo>
                <a:lnTo>
                  <a:pt x="1694294" y="100164"/>
                </a:lnTo>
                <a:lnTo>
                  <a:pt x="1692044" y="80757"/>
                </a:lnTo>
                <a:lnTo>
                  <a:pt x="1685967" y="66748"/>
                </a:lnTo>
                <a:lnTo>
                  <a:pt x="1677074" y="57579"/>
                </a:lnTo>
                <a:lnTo>
                  <a:pt x="1666376" y="52686"/>
                </a:lnTo>
                <a:lnTo>
                  <a:pt x="1656676" y="51473"/>
                </a:lnTo>
                <a:lnTo>
                  <a:pt x="1647444" y="51473"/>
                </a:lnTo>
                <a:lnTo>
                  <a:pt x="1640293" y="53771"/>
                </a:lnTo>
                <a:lnTo>
                  <a:pt x="1634058" y="58165"/>
                </a:lnTo>
                <a:lnTo>
                  <a:pt x="1628749" y="61391"/>
                </a:lnTo>
                <a:lnTo>
                  <a:pt x="1624139" y="66001"/>
                </a:lnTo>
                <a:lnTo>
                  <a:pt x="1620215" y="72237"/>
                </a:lnTo>
                <a:lnTo>
                  <a:pt x="1619758" y="72237"/>
                </a:lnTo>
                <a:lnTo>
                  <a:pt x="1612648" y="61157"/>
                </a:lnTo>
                <a:lnTo>
                  <a:pt x="1601731" y="53914"/>
                </a:lnTo>
                <a:lnTo>
                  <a:pt x="1588592" y="51473"/>
                </a:lnTo>
                <a:lnTo>
                  <a:pt x="1572940" y="54285"/>
                </a:lnTo>
                <a:lnTo>
                  <a:pt x="1561890" y="61138"/>
                </a:lnTo>
                <a:lnTo>
                  <a:pt x="1554613" y="69651"/>
                </a:lnTo>
                <a:lnTo>
                  <a:pt x="1553286" y="70624"/>
                </a:lnTo>
                <a:lnTo>
                  <a:pt x="1552130" y="54000"/>
                </a:lnTo>
                <a:lnTo>
                  <a:pt x="1527670" y="54000"/>
                </a:lnTo>
                <a:lnTo>
                  <a:pt x="1528275" y="65587"/>
                </a:lnTo>
                <a:lnTo>
                  <a:pt x="1528554" y="78464"/>
                </a:lnTo>
                <a:lnTo>
                  <a:pt x="1528597" y="166395"/>
                </a:lnTo>
                <a:lnTo>
                  <a:pt x="1556283" y="166395"/>
                </a:lnTo>
                <a:lnTo>
                  <a:pt x="1556283" y="96697"/>
                </a:lnTo>
                <a:close/>
              </a:path>
              <a:path w="2332545" h="168935">
                <a:moveTo>
                  <a:pt x="1397560" y="101968"/>
                </a:moveTo>
                <a:lnTo>
                  <a:pt x="1397050" y="111010"/>
                </a:lnTo>
                <a:lnTo>
                  <a:pt x="1398798" y="126916"/>
                </a:lnTo>
                <a:lnTo>
                  <a:pt x="1403774" y="140551"/>
                </a:lnTo>
                <a:lnTo>
                  <a:pt x="1411581" y="151731"/>
                </a:lnTo>
                <a:lnTo>
                  <a:pt x="1421822" y="160276"/>
                </a:lnTo>
                <a:lnTo>
                  <a:pt x="1434099" y="166001"/>
                </a:lnTo>
                <a:lnTo>
                  <a:pt x="1441853" y="145058"/>
                </a:lnTo>
                <a:lnTo>
                  <a:pt x="1432779" y="135899"/>
                </a:lnTo>
                <a:lnTo>
                  <a:pt x="1427524" y="122216"/>
                </a:lnTo>
                <a:lnTo>
                  <a:pt x="1426362" y="110312"/>
                </a:lnTo>
                <a:lnTo>
                  <a:pt x="1428180" y="95510"/>
                </a:lnTo>
                <a:lnTo>
                  <a:pt x="1433939" y="82734"/>
                </a:lnTo>
                <a:lnTo>
                  <a:pt x="1444092" y="74308"/>
                </a:lnTo>
                <a:lnTo>
                  <a:pt x="1454518" y="72237"/>
                </a:lnTo>
                <a:lnTo>
                  <a:pt x="1467906" y="76280"/>
                </a:lnTo>
                <a:lnTo>
                  <a:pt x="1476572" y="86557"/>
                </a:lnTo>
                <a:lnTo>
                  <a:pt x="1480966" y="100293"/>
                </a:lnTo>
                <a:lnTo>
                  <a:pt x="1481747" y="109854"/>
                </a:lnTo>
                <a:lnTo>
                  <a:pt x="1479429" y="126440"/>
                </a:lnTo>
                <a:lnTo>
                  <a:pt x="1472976" y="139063"/>
                </a:lnTo>
                <a:lnTo>
                  <a:pt x="1463135" y="146652"/>
                </a:lnTo>
                <a:lnTo>
                  <a:pt x="1466411" y="167625"/>
                </a:lnTo>
                <a:lnTo>
                  <a:pt x="1478893" y="163632"/>
                </a:lnTo>
                <a:lnTo>
                  <a:pt x="1490174" y="156862"/>
                </a:lnTo>
                <a:lnTo>
                  <a:pt x="1499620" y="147221"/>
                </a:lnTo>
                <a:lnTo>
                  <a:pt x="1506599" y="134616"/>
                </a:lnTo>
                <a:lnTo>
                  <a:pt x="1510477" y="118953"/>
                </a:lnTo>
                <a:lnTo>
                  <a:pt x="1511058" y="109156"/>
                </a:lnTo>
                <a:lnTo>
                  <a:pt x="1509423" y="93799"/>
                </a:lnTo>
                <a:lnTo>
                  <a:pt x="1504695" y="80343"/>
                </a:lnTo>
                <a:lnTo>
                  <a:pt x="1497143" y="69094"/>
                </a:lnTo>
                <a:lnTo>
                  <a:pt x="1487037" y="60358"/>
                </a:lnTo>
                <a:lnTo>
                  <a:pt x="1474645" y="54443"/>
                </a:lnTo>
                <a:lnTo>
                  <a:pt x="1460234" y="51654"/>
                </a:lnTo>
                <a:lnTo>
                  <a:pt x="1455204" y="51473"/>
                </a:lnTo>
                <a:lnTo>
                  <a:pt x="1440403" y="53022"/>
                </a:lnTo>
                <a:lnTo>
                  <a:pt x="1427267" y="57554"/>
                </a:lnTo>
                <a:lnTo>
                  <a:pt x="1416104" y="64891"/>
                </a:lnTo>
                <a:lnTo>
                  <a:pt x="1407225" y="74857"/>
                </a:lnTo>
                <a:lnTo>
                  <a:pt x="1400940" y="87275"/>
                </a:lnTo>
                <a:lnTo>
                  <a:pt x="1397560" y="101968"/>
                </a:lnTo>
                <a:close/>
              </a:path>
              <a:path w="2332545" h="168935">
                <a:moveTo>
                  <a:pt x="1454289" y="148399"/>
                </a:moveTo>
                <a:lnTo>
                  <a:pt x="1441853" y="145058"/>
                </a:lnTo>
                <a:lnTo>
                  <a:pt x="1434099" y="166001"/>
                </a:lnTo>
                <a:lnTo>
                  <a:pt x="1448013" y="168724"/>
                </a:lnTo>
                <a:lnTo>
                  <a:pt x="1453362" y="168935"/>
                </a:lnTo>
                <a:lnTo>
                  <a:pt x="1466411" y="167625"/>
                </a:lnTo>
                <a:lnTo>
                  <a:pt x="1463135" y="146652"/>
                </a:lnTo>
                <a:lnTo>
                  <a:pt x="1454289" y="148399"/>
                </a:lnTo>
                <a:close/>
              </a:path>
              <a:path w="2332545" h="168935">
                <a:moveTo>
                  <a:pt x="1908454" y="54000"/>
                </a:moveTo>
                <a:lnTo>
                  <a:pt x="1908454" y="166395"/>
                </a:lnTo>
                <a:lnTo>
                  <a:pt x="1937067" y="166395"/>
                </a:lnTo>
                <a:lnTo>
                  <a:pt x="1937067" y="54000"/>
                </a:lnTo>
                <a:lnTo>
                  <a:pt x="1908454" y="54000"/>
                </a:lnTo>
                <a:close/>
              </a:path>
              <a:path w="2332545" h="168935">
                <a:moveTo>
                  <a:pt x="1998840" y="138468"/>
                </a:moveTo>
                <a:lnTo>
                  <a:pt x="1998840" y="75234"/>
                </a:lnTo>
                <a:lnTo>
                  <a:pt x="2025840" y="75234"/>
                </a:lnTo>
                <a:lnTo>
                  <a:pt x="2025840" y="54000"/>
                </a:lnTo>
                <a:lnTo>
                  <a:pt x="1998840" y="54000"/>
                </a:lnTo>
                <a:lnTo>
                  <a:pt x="1998840" y="25158"/>
                </a:lnTo>
                <a:lnTo>
                  <a:pt x="1971154" y="33235"/>
                </a:lnTo>
                <a:lnTo>
                  <a:pt x="1971154" y="54000"/>
                </a:lnTo>
                <a:lnTo>
                  <a:pt x="1954999" y="54000"/>
                </a:lnTo>
                <a:lnTo>
                  <a:pt x="1954999" y="75234"/>
                </a:lnTo>
                <a:lnTo>
                  <a:pt x="1971154" y="75234"/>
                </a:lnTo>
                <a:lnTo>
                  <a:pt x="1971154" y="128079"/>
                </a:lnTo>
                <a:lnTo>
                  <a:pt x="1972442" y="143298"/>
                </a:lnTo>
                <a:lnTo>
                  <a:pt x="1976414" y="154643"/>
                </a:lnTo>
                <a:lnTo>
                  <a:pt x="1979917" y="159473"/>
                </a:lnTo>
                <a:lnTo>
                  <a:pt x="1989851" y="166209"/>
                </a:lnTo>
                <a:lnTo>
                  <a:pt x="2003400" y="168924"/>
                </a:lnTo>
                <a:lnTo>
                  <a:pt x="2013381" y="168935"/>
                </a:lnTo>
                <a:lnTo>
                  <a:pt x="2020760" y="167551"/>
                </a:lnTo>
                <a:lnTo>
                  <a:pt x="2024913" y="165938"/>
                </a:lnTo>
                <a:lnTo>
                  <a:pt x="2024456" y="144233"/>
                </a:lnTo>
                <a:lnTo>
                  <a:pt x="2021230" y="145160"/>
                </a:lnTo>
                <a:lnTo>
                  <a:pt x="2018690" y="145630"/>
                </a:lnTo>
                <a:lnTo>
                  <a:pt x="2002536" y="145630"/>
                </a:lnTo>
                <a:lnTo>
                  <a:pt x="1998840" y="138468"/>
                </a:lnTo>
                <a:close/>
              </a:path>
              <a:path w="2332545" h="168935">
                <a:moveTo>
                  <a:pt x="2079840" y="138468"/>
                </a:moveTo>
                <a:lnTo>
                  <a:pt x="2079840" y="75234"/>
                </a:lnTo>
                <a:lnTo>
                  <a:pt x="2106841" y="75234"/>
                </a:lnTo>
                <a:lnTo>
                  <a:pt x="2106841" y="54000"/>
                </a:lnTo>
                <a:lnTo>
                  <a:pt x="2079840" y="54000"/>
                </a:lnTo>
                <a:lnTo>
                  <a:pt x="2079840" y="25158"/>
                </a:lnTo>
                <a:lnTo>
                  <a:pt x="2052154" y="33235"/>
                </a:lnTo>
                <a:lnTo>
                  <a:pt x="2052154" y="54000"/>
                </a:lnTo>
                <a:lnTo>
                  <a:pt x="2036000" y="54000"/>
                </a:lnTo>
                <a:lnTo>
                  <a:pt x="2036000" y="75234"/>
                </a:lnTo>
                <a:lnTo>
                  <a:pt x="2052154" y="75234"/>
                </a:lnTo>
                <a:lnTo>
                  <a:pt x="2052154" y="128079"/>
                </a:lnTo>
                <a:lnTo>
                  <a:pt x="2053442" y="143298"/>
                </a:lnTo>
                <a:lnTo>
                  <a:pt x="2057415" y="154643"/>
                </a:lnTo>
                <a:lnTo>
                  <a:pt x="2060917" y="159473"/>
                </a:lnTo>
                <a:lnTo>
                  <a:pt x="2070856" y="166209"/>
                </a:lnTo>
                <a:lnTo>
                  <a:pt x="2084402" y="168924"/>
                </a:lnTo>
                <a:lnTo>
                  <a:pt x="2094382" y="168935"/>
                </a:lnTo>
                <a:lnTo>
                  <a:pt x="2101773" y="167551"/>
                </a:lnTo>
                <a:lnTo>
                  <a:pt x="2105926" y="165938"/>
                </a:lnTo>
                <a:lnTo>
                  <a:pt x="2105456" y="144233"/>
                </a:lnTo>
                <a:lnTo>
                  <a:pt x="2102231" y="145160"/>
                </a:lnTo>
                <a:lnTo>
                  <a:pt x="2099691" y="145630"/>
                </a:lnTo>
                <a:lnTo>
                  <a:pt x="2083536" y="145630"/>
                </a:lnTo>
                <a:lnTo>
                  <a:pt x="2079840" y="138468"/>
                </a:lnTo>
                <a:close/>
              </a:path>
            </a:pathLst>
          </a:custGeom>
          <a:solidFill>
            <a:srgbClr val="C04031"/>
          </a:solidFill>
        </p:spPr>
        <p:txBody>
          <a:bodyPr wrap="square" lIns="0" tIns="0" rIns="0" bIns="0" rtlCol="0">
            <a:noAutofit/>
          </a:bodyPr>
          <a:lstStyle/>
          <a:p>
            <a:endParaRPr/>
          </a:p>
        </p:txBody>
      </p:sp>
      <p:sp>
        <p:nvSpPr>
          <p:cNvPr id="9" name="object 19"/>
          <p:cNvSpPr/>
          <p:nvPr userDrawn="1"/>
        </p:nvSpPr>
        <p:spPr>
          <a:xfrm>
            <a:off x="1307971" y="7270920"/>
            <a:ext cx="2134247" cy="165519"/>
          </a:xfrm>
          <a:custGeom>
            <a:avLst/>
            <a:gdLst/>
            <a:ahLst/>
            <a:cxnLst/>
            <a:rect l="l" t="t" r="r" b="b"/>
            <a:pathLst>
              <a:path w="2134247" h="165519">
                <a:moveTo>
                  <a:pt x="2096617" y="76365"/>
                </a:moveTo>
                <a:lnTo>
                  <a:pt x="2095245" y="64162"/>
                </a:lnTo>
                <a:lnTo>
                  <a:pt x="2090479" y="51572"/>
                </a:lnTo>
                <a:lnTo>
                  <a:pt x="2081340" y="41092"/>
                </a:lnTo>
                <a:lnTo>
                  <a:pt x="2066852" y="35216"/>
                </a:lnTo>
                <a:lnTo>
                  <a:pt x="2060079" y="34709"/>
                </a:lnTo>
                <a:lnTo>
                  <a:pt x="2046777" y="49615"/>
                </a:lnTo>
                <a:lnTo>
                  <a:pt x="2058809" y="46227"/>
                </a:lnTo>
                <a:lnTo>
                  <a:pt x="2073640" y="51592"/>
                </a:lnTo>
                <a:lnTo>
                  <a:pt x="2080104" y="63413"/>
                </a:lnTo>
                <a:lnTo>
                  <a:pt x="2081098" y="72351"/>
                </a:lnTo>
                <a:lnTo>
                  <a:pt x="2034133" y="72351"/>
                </a:lnTo>
                <a:lnTo>
                  <a:pt x="2037833" y="59927"/>
                </a:lnTo>
                <a:lnTo>
                  <a:pt x="2034260" y="43897"/>
                </a:lnTo>
                <a:lnTo>
                  <a:pt x="2025691" y="54261"/>
                </a:lnTo>
                <a:lnTo>
                  <a:pt x="2020384" y="67472"/>
                </a:lnTo>
                <a:lnTo>
                  <a:pt x="2018614" y="82397"/>
                </a:lnTo>
                <a:lnTo>
                  <a:pt x="2020589" y="97534"/>
                </a:lnTo>
                <a:lnTo>
                  <a:pt x="2026337" y="110057"/>
                </a:lnTo>
                <a:lnTo>
                  <a:pt x="2035591" y="119485"/>
                </a:lnTo>
                <a:lnTo>
                  <a:pt x="2048084" y="125338"/>
                </a:lnTo>
                <a:lnTo>
                  <a:pt x="2062099" y="127152"/>
                </a:lnTo>
                <a:lnTo>
                  <a:pt x="2077656" y="125757"/>
                </a:lnTo>
                <a:lnTo>
                  <a:pt x="2088648" y="122679"/>
                </a:lnTo>
                <a:lnTo>
                  <a:pt x="2091499" y="121488"/>
                </a:lnTo>
                <a:lnTo>
                  <a:pt x="2088769" y="109981"/>
                </a:lnTo>
                <a:lnTo>
                  <a:pt x="2082736" y="112547"/>
                </a:lnTo>
                <a:lnTo>
                  <a:pt x="2075789" y="114553"/>
                </a:lnTo>
                <a:lnTo>
                  <a:pt x="2064296" y="114553"/>
                </a:lnTo>
                <a:lnTo>
                  <a:pt x="2050959" y="112130"/>
                </a:lnTo>
                <a:lnTo>
                  <a:pt x="2040490" y="104469"/>
                </a:lnTo>
                <a:lnTo>
                  <a:pt x="2034624" y="90983"/>
                </a:lnTo>
                <a:lnTo>
                  <a:pt x="2033955" y="83858"/>
                </a:lnTo>
                <a:lnTo>
                  <a:pt x="2096084" y="83858"/>
                </a:lnTo>
                <a:lnTo>
                  <a:pt x="2096249" y="82219"/>
                </a:lnTo>
                <a:lnTo>
                  <a:pt x="2096617" y="79654"/>
                </a:lnTo>
                <a:lnTo>
                  <a:pt x="2096617" y="76365"/>
                </a:lnTo>
                <a:close/>
              </a:path>
              <a:path w="2134247" h="165519">
                <a:moveTo>
                  <a:pt x="2116912" y="127152"/>
                </a:moveTo>
                <a:lnTo>
                  <a:pt x="2130056" y="127152"/>
                </a:lnTo>
                <a:lnTo>
                  <a:pt x="2134247" y="122224"/>
                </a:lnTo>
                <a:lnTo>
                  <a:pt x="2134247" y="108889"/>
                </a:lnTo>
                <a:lnTo>
                  <a:pt x="2129866" y="104139"/>
                </a:lnTo>
                <a:lnTo>
                  <a:pt x="2117077" y="104139"/>
                </a:lnTo>
                <a:lnTo>
                  <a:pt x="2112517" y="108889"/>
                </a:lnTo>
                <a:lnTo>
                  <a:pt x="2112517" y="122224"/>
                </a:lnTo>
                <a:lnTo>
                  <a:pt x="2116912" y="127152"/>
                </a:lnTo>
                <a:close/>
              </a:path>
              <a:path w="2134247" h="165519">
                <a:moveTo>
                  <a:pt x="1041958" y="21742"/>
                </a:moveTo>
                <a:lnTo>
                  <a:pt x="1054023" y="21742"/>
                </a:lnTo>
                <a:lnTo>
                  <a:pt x="1058037" y="17360"/>
                </a:lnTo>
                <a:lnTo>
                  <a:pt x="1057859" y="11874"/>
                </a:lnTo>
                <a:lnTo>
                  <a:pt x="1057859" y="6210"/>
                </a:lnTo>
                <a:lnTo>
                  <a:pt x="1054023" y="1828"/>
                </a:lnTo>
                <a:lnTo>
                  <a:pt x="1042149" y="1828"/>
                </a:lnTo>
                <a:lnTo>
                  <a:pt x="1037945" y="6210"/>
                </a:lnTo>
                <a:lnTo>
                  <a:pt x="1037945" y="17360"/>
                </a:lnTo>
                <a:lnTo>
                  <a:pt x="1041958" y="21742"/>
                </a:lnTo>
                <a:close/>
              </a:path>
              <a:path w="2134247" h="165519">
                <a:moveTo>
                  <a:pt x="33863" y="123003"/>
                </a:moveTo>
                <a:lnTo>
                  <a:pt x="47092" y="126587"/>
                </a:lnTo>
                <a:lnTo>
                  <a:pt x="55359" y="127152"/>
                </a:lnTo>
                <a:lnTo>
                  <a:pt x="68775" y="125706"/>
                </a:lnTo>
                <a:lnTo>
                  <a:pt x="81076" y="121400"/>
                </a:lnTo>
                <a:lnTo>
                  <a:pt x="91882" y="114283"/>
                </a:lnTo>
                <a:lnTo>
                  <a:pt x="100808" y="104403"/>
                </a:lnTo>
                <a:lnTo>
                  <a:pt x="107472" y="91809"/>
                </a:lnTo>
                <a:lnTo>
                  <a:pt x="111492" y="76549"/>
                </a:lnTo>
                <a:lnTo>
                  <a:pt x="112547" y="62306"/>
                </a:lnTo>
                <a:lnTo>
                  <a:pt x="111067" y="46402"/>
                </a:lnTo>
                <a:lnTo>
                  <a:pt x="106768" y="32320"/>
                </a:lnTo>
                <a:lnTo>
                  <a:pt x="99859" y="20377"/>
                </a:lnTo>
                <a:lnTo>
                  <a:pt x="90550" y="10891"/>
                </a:lnTo>
                <a:lnTo>
                  <a:pt x="79049" y="4179"/>
                </a:lnTo>
                <a:lnTo>
                  <a:pt x="65567" y="558"/>
                </a:lnTo>
                <a:lnTo>
                  <a:pt x="57188" y="0"/>
                </a:lnTo>
                <a:lnTo>
                  <a:pt x="43284" y="1621"/>
                </a:lnTo>
                <a:lnTo>
                  <a:pt x="30794" y="6334"/>
                </a:lnTo>
                <a:lnTo>
                  <a:pt x="20019" y="13907"/>
                </a:lnTo>
                <a:lnTo>
                  <a:pt x="11257" y="24110"/>
                </a:lnTo>
                <a:lnTo>
                  <a:pt x="4810" y="36713"/>
                </a:lnTo>
                <a:lnTo>
                  <a:pt x="979" y="51486"/>
                </a:lnTo>
                <a:lnTo>
                  <a:pt x="0" y="64681"/>
                </a:lnTo>
                <a:lnTo>
                  <a:pt x="1540" y="80805"/>
                </a:lnTo>
                <a:lnTo>
                  <a:pt x="5975" y="94978"/>
                </a:lnTo>
                <a:lnTo>
                  <a:pt x="13026" y="106921"/>
                </a:lnTo>
                <a:lnTo>
                  <a:pt x="16992" y="64312"/>
                </a:lnTo>
                <a:lnTo>
                  <a:pt x="18510" y="48882"/>
                </a:lnTo>
                <a:lnTo>
                  <a:pt x="23064" y="35058"/>
                </a:lnTo>
                <a:lnTo>
                  <a:pt x="30653" y="23818"/>
                </a:lnTo>
                <a:lnTo>
                  <a:pt x="41277" y="16138"/>
                </a:lnTo>
                <a:lnTo>
                  <a:pt x="54935" y="12994"/>
                </a:lnTo>
                <a:lnTo>
                  <a:pt x="56451" y="12966"/>
                </a:lnTo>
                <a:lnTo>
                  <a:pt x="70683" y="15811"/>
                </a:lnTo>
                <a:lnTo>
                  <a:pt x="81683" y="23496"/>
                </a:lnTo>
                <a:lnTo>
                  <a:pt x="89495" y="34749"/>
                </a:lnTo>
                <a:lnTo>
                  <a:pt x="94164" y="48300"/>
                </a:lnTo>
                <a:lnTo>
                  <a:pt x="95732" y="62874"/>
                </a:lnTo>
                <a:lnTo>
                  <a:pt x="95732" y="63030"/>
                </a:lnTo>
                <a:lnTo>
                  <a:pt x="94105" y="78823"/>
                </a:lnTo>
                <a:lnTo>
                  <a:pt x="89324" y="92675"/>
                </a:lnTo>
                <a:lnTo>
                  <a:pt x="81540" y="103743"/>
                </a:lnTo>
                <a:lnTo>
                  <a:pt x="70901" y="111187"/>
                </a:lnTo>
                <a:lnTo>
                  <a:pt x="57558" y="114165"/>
                </a:lnTo>
                <a:lnTo>
                  <a:pt x="56273" y="114185"/>
                </a:lnTo>
                <a:lnTo>
                  <a:pt x="42573" y="111522"/>
                </a:lnTo>
                <a:lnTo>
                  <a:pt x="31628" y="104200"/>
                </a:lnTo>
                <a:lnTo>
                  <a:pt x="23605" y="93221"/>
                </a:lnTo>
                <a:lnTo>
                  <a:pt x="22415" y="116355"/>
                </a:lnTo>
                <a:lnTo>
                  <a:pt x="33863" y="123003"/>
                </a:lnTo>
                <a:close/>
              </a:path>
              <a:path w="2134247" h="165519">
                <a:moveTo>
                  <a:pt x="22415" y="116355"/>
                </a:moveTo>
                <a:lnTo>
                  <a:pt x="23605" y="93221"/>
                </a:lnTo>
                <a:lnTo>
                  <a:pt x="18671" y="79585"/>
                </a:lnTo>
                <a:lnTo>
                  <a:pt x="16992" y="64312"/>
                </a:lnTo>
                <a:lnTo>
                  <a:pt x="13026" y="106921"/>
                </a:lnTo>
                <a:lnTo>
                  <a:pt x="22415" y="116355"/>
                </a:lnTo>
                <a:close/>
              </a:path>
              <a:path w="2134247" h="165519">
                <a:moveTo>
                  <a:pt x="413169" y="121132"/>
                </a:moveTo>
                <a:lnTo>
                  <a:pt x="409879" y="108521"/>
                </a:lnTo>
                <a:lnTo>
                  <a:pt x="398674" y="112139"/>
                </a:lnTo>
                <a:lnTo>
                  <a:pt x="385084" y="113630"/>
                </a:lnTo>
                <a:lnTo>
                  <a:pt x="368597" y="111696"/>
                </a:lnTo>
                <a:lnTo>
                  <a:pt x="356044" y="106084"/>
                </a:lnTo>
                <a:lnTo>
                  <a:pt x="346456" y="97134"/>
                </a:lnTo>
                <a:lnTo>
                  <a:pt x="340014" y="85173"/>
                </a:lnTo>
                <a:lnTo>
                  <a:pt x="336899" y="70529"/>
                </a:lnTo>
                <a:lnTo>
                  <a:pt x="336626" y="64122"/>
                </a:lnTo>
                <a:lnTo>
                  <a:pt x="338467" y="47902"/>
                </a:lnTo>
                <a:lnTo>
                  <a:pt x="343765" y="34595"/>
                </a:lnTo>
                <a:lnTo>
                  <a:pt x="352177" y="24366"/>
                </a:lnTo>
                <a:lnTo>
                  <a:pt x="363362" y="17378"/>
                </a:lnTo>
                <a:lnTo>
                  <a:pt x="376980" y="13797"/>
                </a:lnTo>
                <a:lnTo>
                  <a:pt x="384670" y="13334"/>
                </a:lnTo>
                <a:lnTo>
                  <a:pt x="394906" y="13334"/>
                </a:lnTo>
                <a:lnTo>
                  <a:pt x="403491" y="15532"/>
                </a:lnTo>
                <a:lnTo>
                  <a:pt x="409511" y="18453"/>
                </a:lnTo>
                <a:lnTo>
                  <a:pt x="413359" y="5486"/>
                </a:lnTo>
                <a:lnTo>
                  <a:pt x="404962" y="2415"/>
                </a:lnTo>
                <a:lnTo>
                  <a:pt x="390486" y="196"/>
                </a:lnTo>
                <a:lnTo>
                  <a:pt x="384124" y="0"/>
                </a:lnTo>
                <a:lnTo>
                  <a:pt x="368912" y="1482"/>
                </a:lnTo>
                <a:lnTo>
                  <a:pt x="355331" y="5781"/>
                </a:lnTo>
                <a:lnTo>
                  <a:pt x="343608" y="12676"/>
                </a:lnTo>
                <a:lnTo>
                  <a:pt x="333973" y="21944"/>
                </a:lnTo>
                <a:lnTo>
                  <a:pt x="326651" y="33364"/>
                </a:lnTo>
                <a:lnTo>
                  <a:pt x="321871" y="46714"/>
                </a:lnTo>
                <a:lnTo>
                  <a:pt x="319861" y="61772"/>
                </a:lnTo>
                <a:lnTo>
                  <a:pt x="319811" y="64681"/>
                </a:lnTo>
                <a:lnTo>
                  <a:pt x="321419" y="81145"/>
                </a:lnTo>
                <a:lnTo>
                  <a:pt x="326027" y="95213"/>
                </a:lnTo>
                <a:lnTo>
                  <a:pt x="333309" y="106814"/>
                </a:lnTo>
                <a:lnTo>
                  <a:pt x="342941" y="115876"/>
                </a:lnTo>
                <a:lnTo>
                  <a:pt x="354599" y="122330"/>
                </a:lnTo>
                <a:lnTo>
                  <a:pt x="367956" y="126104"/>
                </a:lnTo>
                <a:lnTo>
                  <a:pt x="380657" y="127152"/>
                </a:lnTo>
                <a:lnTo>
                  <a:pt x="396314" y="125966"/>
                </a:lnTo>
                <a:lnTo>
                  <a:pt x="408194" y="123151"/>
                </a:lnTo>
                <a:lnTo>
                  <a:pt x="413169" y="121132"/>
                </a:lnTo>
                <a:close/>
              </a:path>
              <a:path w="2134247" h="165519">
                <a:moveTo>
                  <a:pt x="251739" y="75272"/>
                </a:moveTo>
                <a:lnTo>
                  <a:pt x="252107" y="72707"/>
                </a:lnTo>
                <a:lnTo>
                  <a:pt x="252476" y="70523"/>
                </a:lnTo>
                <a:lnTo>
                  <a:pt x="258246" y="57405"/>
                </a:lnTo>
                <a:lnTo>
                  <a:pt x="269190" y="50428"/>
                </a:lnTo>
                <a:lnTo>
                  <a:pt x="274027" y="49872"/>
                </a:lnTo>
                <a:lnTo>
                  <a:pt x="277863" y="50063"/>
                </a:lnTo>
                <a:lnTo>
                  <a:pt x="279514" y="50418"/>
                </a:lnTo>
                <a:lnTo>
                  <a:pt x="279514" y="35255"/>
                </a:lnTo>
                <a:lnTo>
                  <a:pt x="276771" y="34709"/>
                </a:lnTo>
                <a:lnTo>
                  <a:pt x="274942" y="34709"/>
                </a:lnTo>
                <a:lnTo>
                  <a:pt x="262638" y="38219"/>
                </a:lnTo>
                <a:lnTo>
                  <a:pt x="253267" y="47913"/>
                </a:lnTo>
                <a:lnTo>
                  <a:pt x="250456" y="54076"/>
                </a:lnTo>
                <a:lnTo>
                  <a:pt x="249732" y="54076"/>
                </a:lnTo>
                <a:lnTo>
                  <a:pt x="249186" y="36728"/>
                </a:lnTo>
                <a:lnTo>
                  <a:pt x="235115" y="36728"/>
                </a:lnTo>
                <a:lnTo>
                  <a:pt x="235659" y="48612"/>
                </a:lnTo>
                <a:lnTo>
                  <a:pt x="235848" y="61855"/>
                </a:lnTo>
                <a:lnTo>
                  <a:pt x="235851" y="125145"/>
                </a:lnTo>
                <a:lnTo>
                  <a:pt x="251739" y="125145"/>
                </a:lnTo>
                <a:lnTo>
                  <a:pt x="251739" y="75272"/>
                </a:lnTo>
                <a:close/>
              </a:path>
              <a:path w="2134247" h="165519">
                <a:moveTo>
                  <a:pt x="183617" y="109067"/>
                </a:moveTo>
                <a:lnTo>
                  <a:pt x="170361" y="113813"/>
                </a:lnTo>
                <a:lnTo>
                  <a:pt x="169926" y="113817"/>
                </a:lnTo>
                <a:lnTo>
                  <a:pt x="157392" y="109469"/>
                </a:lnTo>
                <a:lnTo>
                  <a:pt x="151321" y="97607"/>
                </a:lnTo>
                <a:lnTo>
                  <a:pt x="150202" y="85686"/>
                </a:lnTo>
                <a:lnTo>
                  <a:pt x="150202" y="36728"/>
                </a:lnTo>
                <a:lnTo>
                  <a:pt x="134124" y="36728"/>
                </a:lnTo>
                <a:lnTo>
                  <a:pt x="134124" y="88430"/>
                </a:lnTo>
                <a:lnTo>
                  <a:pt x="137103" y="108042"/>
                </a:lnTo>
                <a:lnTo>
                  <a:pt x="144716" y="119955"/>
                </a:lnTo>
                <a:lnTo>
                  <a:pt x="154975" y="125781"/>
                </a:lnTo>
                <a:lnTo>
                  <a:pt x="164630" y="127152"/>
                </a:lnTo>
                <a:lnTo>
                  <a:pt x="179797" y="123771"/>
                </a:lnTo>
                <a:lnTo>
                  <a:pt x="189883" y="116126"/>
                </a:lnTo>
                <a:lnTo>
                  <a:pt x="193865" y="110718"/>
                </a:lnTo>
                <a:lnTo>
                  <a:pt x="194233" y="110718"/>
                </a:lnTo>
                <a:lnTo>
                  <a:pt x="195148" y="125145"/>
                </a:lnTo>
                <a:lnTo>
                  <a:pt x="209397" y="125145"/>
                </a:lnTo>
                <a:lnTo>
                  <a:pt x="208851" y="118211"/>
                </a:lnTo>
                <a:lnTo>
                  <a:pt x="208661" y="110172"/>
                </a:lnTo>
                <a:lnTo>
                  <a:pt x="208661" y="36728"/>
                </a:lnTo>
                <a:lnTo>
                  <a:pt x="192582" y="36728"/>
                </a:lnTo>
                <a:lnTo>
                  <a:pt x="192582" y="93903"/>
                </a:lnTo>
                <a:lnTo>
                  <a:pt x="192036" y="96824"/>
                </a:lnTo>
                <a:lnTo>
                  <a:pt x="191122" y="99199"/>
                </a:lnTo>
                <a:lnTo>
                  <a:pt x="183617" y="109067"/>
                </a:lnTo>
                <a:close/>
              </a:path>
              <a:path w="2134247" h="165519">
                <a:moveTo>
                  <a:pt x="975174" y="48133"/>
                </a:moveTo>
                <a:lnTo>
                  <a:pt x="977163" y="48044"/>
                </a:lnTo>
                <a:lnTo>
                  <a:pt x="990491" y="52727"/>
                </a:lnTo>
                <a:lnTo>
                  <a:pt x="996688" y="64653"/>
                </a:lnTo>
                <a:lnTo>
                  <a:pt x="997623" y="74180"/>
                </a:lnTo>
                <a:lnTo>
                  <a:pt x="997623" y="125145"/>
                </a:lnTo>
                <a:lnTo>
                  <a:pt x="1013701" y="125145"/>
                </a:lnTo>
                <a:lnTo>
                  <a:pt x="1013701" y="72351"/>
                </a:lnTo>
                <a:lnTo>
                  <a:pt x="1010310" y="53109"/>
                </a:lnTo>
                <a:lnTo>
                  <a:pt x="1001940" y="41526"/>
                </a:lnTo>
                <a:lnTo>
                  <a:pt x="991294" y="35952"/>
                </a:lnTo>
                <a:lnTo>
                  <a:pt x="982459" y="34709"/>
                </a:lnTo>
                <a:lnTo>
                  <a:pt x="967853" y="37795"/>
                </a:lnTo>
                <a:lnTo>
                  <a:pt x="957471" y="45317"/>
                </a:lnTo>
                <a:lnTo>
                  <a:pt x="953223" y="51333"/>
                </a:lnTo>
                <a:lnTo>
                  <a:pt x="952855" y="51333"/>
                </a:lnTo>
                <a:lnTo>
                  <a:pt x="951941" y="36728"/>
                </a:lnTo>
                <a:lnTo>
                  <a:pt x="937691" y="36728"/>
                </a:lnTo>
                <a:lnTo>
                  <a:pt x="938237" y="44030"/>
                </a:lnTo>
                <a:lnTo>
                  <a:pt x="938428" y="51523"/>
                </a:lnTo>
                <a:lnTo>
                  <a:pt x="938428" y="125145"/>
                </a:lnTo>
                <a:lnTo>
                  <a:pt x="954506" y="125145"/>
                </a:lnTo>
                <a:lnTo>
                  <a:pt x="954506" y="69240"/>
                </a:lnTo>
                <a:lnTo>
                  <a:pt x="954874" y="66497"/>
                </a:lnTo>
                <a:lnTo>
                  <a:pt x="955598" y="64490"/>
                </a:lnTo>
                <a:lnTo>
                  <a:pt x="962736" y="53492"/>
                </a:lnTo>
                <a:lnTo>
                  <a:pt x="975174" y="48133"/>
                </a:lnTo>
                <a:close/>
              </a:path>
              <a:path w="2134247" h="165519">
                <a:moveTo>
                  <a:pt x="886193" y="109067"/>
                </a:moveTo>
                <a:lnTo>
                  <a:pt x="872938" y="113813"/>
                </a:lnTo>
                <a:lnTo>
                  <a:pt x="872502" y="113817"/>
                </a:lnTo>
                <a:lnTo>
                  <a:pt x="859974" y="109469"/>
                </a:lnTo>
                <a:lnTo>
                  <a:pt x="853900" y="97607"/>
                </a:lnTo>
                <a:lnTo>
                  <a:pt x="852779" y="85686"/>
                </a:lnTo>
                <a:lnTo>
                  <a:pt x="852779" y="36728"/>
                </a:lnTo>
                <a:lnTo>
                  <a:pt x="836701" y="36728"/>
                </a:lnTo>
                <a:lnTo>
                  <a:pt x="836701" y="88430"/>
                </a:lnTo>
                <a:lnTo>
                  <a:pt x="839680" y="108042"/>
                </a:lnTo>
                <a:lnTo>
                  <a:pt x="847293" y="119955"/>
                </a:lnTo>
                <a:lnTo>
                  <a:pt x="857551" y="125781"/>
                </a:lnTo>
                <a:lnTo>
                  <a:pt x="867206" y="127152"/>
                </a:lnTo>
                <a:lnTo>
                  <a:pt x="882374" y="123771"/>
                </a:lnTo>
                <a:lnTo>
                  <a:pt x="892460" y="116126"/>
                </a:lnTo>
                <a:lnTo>
                  <a:pt x="896442" y="110718"/>
                </a:lnTo>
                <a:lnTo>
                  <a:pt x="896810" y="110718"/>
                </a:lnTo>
                <a:lnTo>
                  <a:pt x="897724" y="125145"/>
                </a:lnTo>
                <a:lnTo>
                  <a:pt x="911974" y="125145"/>
                </a:lnTo>
                <a:lnTo>
                  <a:pt x="911428" y="118211"/>
                </a:lnTo>
                <a:lnTo>
                  <a:pt x="911237" y="110172"/>
                </a:lnTo>
                <a:lnTo>
                  <a:pt x="911237" y="36728"/>
                </a:lnTo>
                <a:lnTo>
                  <a:pt x="895159" y="36728"/>
                </a:lnTo>
                <a:lnTo>
                  <a:pt x="895159" y="93903"/>
                </a:lnTo>
                <a:lnTo>
                  <a:pt x="894613" y="96824"/>
                </a:lnTo>
                <a:lnTo>
                  <a:pt x="893699" y="99199"/>
                </a:lnTo>
                <a:lnTo>
                  <a:pt x="886193" y="109067"/>
                </a:lnTo>
                <a:close/>
              </a:path>
              <a:path w="2134247" h="165519">
                <a:moveTo>
                  <a:pt x="795388" y="125145"/>
                </a:moveTo>
                <a:lnTo>
                  <a:pt x="811098" y="125145"/>
                </a:lnTo>
                <a:lnTo>
                  <a:pt x="811098" y="73075"/>
                </a:lnTo>
                <a:lnTo>
                  <a:pt x="807895" y="53301"/>
                </a:lnTo>
                <a:lnTo>
                  <a:pt x="799980" y="41455"/>
                </a:lnTo>
                <a:lnTo>
                  <a:pt x="789888" y="35845"/>
                </a:lnTo>
                <a:lnTo>
                  <a:pt x="782053" y="34709"/>
                </a:lnTo>
                <a:lnTo>
                  <a:pt x="773645" y="34709"/>
                </a:lnTo>
                <a:lnTo>
                  <a:pt x="767803" y="36906"/>
                </a:lnTo>
                <a:lnTo>
                  <a:pt x="762508" y="40919"/>
                </a:lnTo>
                <a:lnTo>
                  <a:pt x="758850" y="43662"/>
                </a:lnTo>
                <a:lnTo>
                  <a:pt x="755383" y="47497"/>
                </a:lnTo>
                <a:lnTo>
                  <a:pt x="752640" y="52438"/>
                </a:lnTo>
                <a:lnTo>
                  <a:pt x="752271" y="52438"/>
                </a:lnTo>
                <a:lnTo>
                  <a:pt x="744952" y="41396"/>
                </a:lnTo>
                <a:lnTo>
                  <a:pt x="733191" y="35336"/>
                </a:lnTo>
                <a:lnTo>
                  <a:pt x="727240" y="34709"/>
                </a:lnTo>
                <a:lnTo>
                  <a:pt x="712737" y="37933"/>
                </a:lnTo>
                <a:lnTo>
                  <a:pt x="703059" y="45806"/>
                </a:lnTo>
                <a:lnTo>
                  <a:pt x="699477" y="50977"/>
                </a:lnTo>
                <a:lnTo>
                  <a:pt x="698931" y="50977"/>
                </a:lnTo>
                <a:lnTo>
                  <a:pt x="698195" y="36728"/>
                </a:lnTo>
                <a:lnTo>
                  <a:pt x="684123" y="36728"/>
                </a:lnTo>
                <a:lnTo>
                  <a:pt x="684682" y="44030"/>
                </a:lnTo>
                <a:lnTo>
                  <a:pt x="684860" y="51523"/>
                </a:lnTo>
                <a:lnTo>
                  <a:pt x="684860" y="125145"/>
                </a:lnTo>
                <a:lnTo>
                  <a:pt x="700570" y="125145"/>
                </a:lnTo>
                <a:lnTo>
                  <a:pt x="700570" y="69062"/>
                </a:lnTo>
                <a:lnTo>
                  <a:pt x="700938" y="66319"/>
                </a:lnTo>
                <a:lnTo>
                  <a:pt x="701852" y="63944"/>
                </a:lnTo>
                <a:lnTo>
                  <a:pt x="708922" y="52959"/>
                </a:lnTo>
                <a:lnTo>
                  <a:pt x="721538" y="47867"/>
                </a:lnTo>
                <a:lnTo>
                  <a:pt x="721766" y="47866"/>
                </a:lnTo>
                <a:lnTo>
                  <a:pt x="733906" y="52725"/>
                </a:lnTo>
                <a:lnTo>
                  <a:pt x="739697" y="65450"/>
                </a:lnTo>
                <a:lnTo>
                  <a:pt x="740219" y="72161"/>
                </a:lnTo>
                <a:lnTo>
                  <a:pt x="740219" y="125145"/>
                </a:lnTo>
                <a:lnTo>
                  <a:pt x="755929" y="125145"/>
                </a:lnTo>
                <a:lnTo>
                  <a:pt x="755929" y="67602"/>
                </a:lnTo>
                <a:lnTo>
                  <a:pt x="756475" y="64681"/>
                </a:lnTo>
                <a:lnTo>
                  <a:pt x="757212" y="62483"/>
                </a:lnTo>
                <a:lnTo>
                  <a:pt x="759942" y="54622"/>
                </a:lnTo>
                <a:lnTo>
                  <a:pt x="767080" y="47866"/>
                </a:lnTo>
                <a:lnTo>
                  <a:pt x="776211" y="47866"/>
                </a:lnTo>
                <a:lnTo>
                  <a:pt x="788128" y="52138"/>
                </a:lnTo>
                <a:lnTo>
                  <a:pt x="794331" y="64184"/>
                </a:lnTo>
                <a:lnTo>
                  <a:pt x="795388" y="75095"/>
                </a:lnTo>
                <a:lnTo>
                  <a:pt x="795388" y="125145"/>
                </a:lnTo>
                <a:close/>
              </a:path>
              <a:path w="2134247" h="165519">
                <a:moveTo>
                  <a:pt x="642747" y="125145"/>
                </a:moveTo>
                <a:lnTo>
                  <a:pt x="658456" y="125145"/>
                </a:lnTo>
                <a:lnTo>
                  <a:pt x="658456" y="73075"/>
                </a:lnTo>
                <a:lnTo>
                  <a:pt x="655254" y="53301"/>
                </a:lnTo>
                <a:lnTo>
                  <a:pt x="647338" y="41455"/>
                </a:lnTo>
                <a:lnTo>
                  <a:pt x="637246" y="35845"/>
                </a:lnTo>
                <a:lnTo>
                  <a:pt x="629412" y="34709"/>
                </a:lnTo>
                <a:lnTo>
                  <a:pt x="621004" y="34709"/>
                </a:lnTo>
                <a:lnTo>
                  <a:pt x="615162" y="36906"/>
                </a:lnTo>
                <a:lnTo>
                  <a:pt x="609866" y="40919"/>
                </a:lnTo>
                <a:lnTo>
                  <a:pt x="606209" y="43662"/>
                </a:lnTo>
                <a:lnTo>
                  <a:pt x="602742" y="47497"/>
                </a:lnTo>
                <a:lnTo>
                  <a:pt x="599998" y="52438"/>
                </a:lnTo>
                <a:lnTo>
                  <a:pt x="599630" y="52438"/>
                </a:lnTo>
                <a:lnTo>
                  <a:pt x="592310" y="41396"/>
                </a:lnTo>
                <a:lnTo>
                  <a:pt x="580550" y="35336"/>
                </a:lnTo>
                <a:lnTo>
                  <a:pt x="574598" y="34709"/>
                </a:lnTo>
                <a:lnTo>
                  <a:pt x="560090" y="37933"/>
                </a:lnTo>
                <a:lnTo>
                  <a:pt x="550417" y="45806"/>
                </a:lnTo>
                <a:lnTo>
                  <a:pt x="546836" y="50977"/>
                </a:lnTo>
                <a:lnTo>
                  <a:pt x="546277" y="50977"/>
                </a:lnTo>
                <a:lnTo>
                  <a:pt x="545553" y="36728"/>
                </a:lnTo>
                <a:lnTo>
                  <a:pt x="531482" y="36728"/>
                </a:lnTo>
                <a:lnTo>
                  <a:pt x="532028" y="44030"/>
                </a:lnTo>
                <a:lnTo>
                  <a:pt x="532218" y="51523"/>
                </a:lnTo>
                <a:lnTo>
                  <a:pt x="532218" y="125145"/>
                </a:lnTo>
                <a:lnTo>
                  <a:pt x="547928" y="125145"/>
                </a:lnTo>
                <a:lnTo>
                  <a:pt x="547928" y="69062"/>
                </a:lnTo>
                <a:lnTo>
                  <a:pt x="548297" y="66319"/>
                </a:lnTo>
                <a:lnTo>
                  <a:pt x="549211" y="63944"/>
                </a:lnTo>
                <a:lnTo>
                  <a:pt x="556276" y="52959"/>
                </a:lnTo>
                <a:lnTo>
                  <a:pt x="568896" y="47867"/>
                </a:lnTo>
                <a:lnTo>
                  <a:pt x="569125" y="47866"/>
                </a:lnTo>
                <a:lnTo>
                  <a:pt x="581265" y="52725"/>
                </a:lnTo>
                <a:lnTo>
                  <a:pt x="587056" y="65450"/>
                </a:lnTo>
                <a:lnTo>
                  <a:pt x="587578" y="72161"/>
                </a:lnTo>
                <a:lnTo>
                  <a:pt x="587578" y="125145"/>
                </a:lnTo>
                <a:lnTo>
                  <a:pt x="603288" y="125145"/>
                </a:lnTo>
                <a:lnTo>
                  <a:pt x="603288" y="67602"/>
                </a:lnTo>
                <a:lnTo>
                  <a:pt x="603834" y="64681"/>
                </a:lnTo>
                <a:lnTo>
                  <a:pt x="604558" y="62483"/>
                </a:lnTo>
                <a:lnTo>
                  <a:pt x="607301" y="54622"/>
                </a:lnTo>
                <a:lnTo>
                  <a:pt x="614426" y="47866"/>
                </a:lnTo>
                <a:lnTo>
                  <a:pt x="623570" y="47866"/>
                </a:lnTo>
                <a:lnTo>
                  <a:pt x="635486" y="52138"/>
                </a:lnTo>
                <a:lnTo>
                  <a:pt x="641690" y="64184"/>
                </a:lnTo>
                <a:lnTo>
                  <a:pt x="642747" y="75095"/>
                </a:lnTo>
                <a:lnTo>
                  <a:pt x="642747" y="125145"/>
                </a:lnTo>
                <a:close/>
              </a:path>
              <a:path w="2134247" h="165519">
                <a:moveTo>
                  <a:pt x="440537" y="81114"/>
                </a:moveTo>
                <a:lnTo>
                  <a:pt x="442670" y="66764"/>
                </a:lnTo>
                <a:lnTo>
                  <a:pt x="449320" y="54712"/>
                </a:lnTo>
                <a:lnTo>
                  <a:pt x="460861" y="47629"/>
                </a:lnTo>
                <a:lnTo>
                  <a:pt x="467753" y="46774"/>
                </a:lnTo>
                <a:lnTo>
                  <a:pt x="481664" y="51137"/>
                </a:lnTo>
                <a:lnTo>
                  <a:pt x="490185" y="61868"/>
                </a:lnTo>
                <a:lnTo>
                  <a:pt x="493939" y="75427"/>
                </a:lnTo>
                <a:lnTo>
                  <a:pt x="494245" y="80746"/>
                </a:lnTo>
                <a:lnTo>
                  <a:pt x="491506" y="96538"/>
                </a:lnTo>
                <a:lnTo>
                  <a:pt x="484047" y="108207"/>
                </a:lnTo>
                <a:lnTo>
                  <a:pt x="473005" y="114429"/>
                </a:lnTo>
                <a:lnTo>
                  <a:pt x="479279" y="125455"/>
                </a:lnTo>
                <a:lnTo>
                  <a:pt x="491092" y="120237"/>
                </a:lnTo>
                <a:lnTo>
                  <a:pt x="500999" y="111303"/>
                </a:lnTo>
                <a:lnTo>
                  <a:pt x="507896" y="98459"/>
                </a:lnTo>
                <a:lnTo>
                  <a:pt x="510680" y="81512"/>
                </a:lnTo>
                <a:lnTo>
                  <a:pt x="510692" y="80200"/>
                </a:lnTo>
                <a:lnTo>
                  <a:pt x="508627" y="64819"/>
                </a:lnTo>
                <a:lnTo>
                  <a:pt x="502736" y="52080"/>
                </a:lnTo>
                <a:lnTo>
                  <a:pt x="493473" y="42485"/>
                </a:lnTo>
                <a:lnTo>
                  <a:pt x="481293" y="36534"/>
                </a:lnTo>
                <a:lnTo>
                  <a:pt x="468122" y="34709"/>
                </a:lnTo>
                <a:lnTo>
                  <a:pt x="454315" y="36705"/>
                </a:lnTo>
                <a:lnTo>
                  <a:pt x="442368" y="42534"/>
                </a:lnTo>
                <a:lnTo>
                  <a:pt x="432940" y="51960"/>
                </a:lnTo>
                <a:lnTo>
                  <a:pt x="426693" y="64743"/>
                </a:lnTo>
                <a:lnTo>
                  <a:pt x="424289" y="80646"/>
                </a:lnTo>
                <a:lnTo>
                  <a:pt x="424281" y="81660"/>
                </a:lnTo>
                <a:lnTo>
                  <a:pt x="426480" y="97426"/>
                </a:lnTo>
                <a:lnTo>
                  <a:pt x="432636" y="110219"/>
                </a:lnTo>
                <a:lnTo>
                  <a:pt x="442083" y="119677"/>
                </a:lnTo>
                <a:lnTo>
                  <a:pt x="441011" y="87890"/>
                </a:lnTo>
                <a:lnTo>
                  <a:pt x="440537" y="81114"/>
                </a:lnTo>
                <a:close/>
              </a:path>
              <a:path w="2134247" h="165519">
                <a:moveTo>
                  <a:pt x="441011" y="87890"/>
                </a:moveTo>
                <a:lnTo>
                  <a:pt x="442083" y="119677"/>
                </a:lnTo>
                <a:lnTo>
                  <a:pt x="454159" y="125435"/>
                </a:lnTo>
                <a:lnTo>
                  <a:pt x="466661" y="127152"/>
                </a:lnTo>
                <a:lnTo>
                  <a:pt x="479279" y="125455"/>
                </a:lnTo>
                <a:lnTo>
                  <a:pt x="473005" y="114429"/>
                </a:lnTo>
                <a:lnTo>
                  <a:pt x="467398" y="115100"/>
                </a:lnTo>
                <a:lnTo>
                  <a:pt x="454922" y="111579"/>
                </a:lnTo>
                <a:lnTo>
                  <a:pt x="445794" y="102012"/>
                </a:lnTo>
                <a:lnTo>
                  <a:pt x="441011" y="87890"/>
                </a:lnTo>
                <a:close/>
              </a:path>
              <a:path w="2134247" h="165519">
                <a:moveTo>
                  <a:pt x="1039952" y="36728"/>
                </a:moveTo>
                <a:lnTo>
                  <a:pt x="1039952" y="125158"/>
                </a:lnTo>
                <a:lnTo>
                  <a:pt x="1056030" y="125158"/>
                </a:lnTo>
                <a:lnTo>
                  <a:pt x="1056030" y="36728"/>
                </a:lnTo>
                <a:lnTo>
                  <a:pt x="1039952" y="36728"/>
                </a:lnTo>
                <a:close/>
              </a:path>
              <a:path w="2134247" h="165519">
                <a:moveTo>
                  <a:pt x="1102626" y="36728"/>
                </a:moveTo>
                <a:lnTo>
                  <a:pt x="1102626" y="15532"/>
                </a:lnTo>
                <a:lnTo>
                  <a:pt x="1086904" y="20459"/>
                </a:lnTo>
                <a:lnTo>
                  <a:pt x="1086904" y="36728"/>
                </a:lnTo>
                <a:lnTo>
                  <a:pt x="1073200" y="36728"/>
                </a:lnTo>
                <a:lnTo>
                  <a:pt x="1073200" y="48958"/>
                </a:lnTo>
                <a:lnTo>
                  <a:pt x="1086904" y="48958"/>
                </a:lnTo>
                <a:lnTo>
                  <a:pt x="1086904" y="107607"/>
                </a:lnTo>
                <a:lnTo>
                  <a:pt x="1088542" y="115468"/>
                </a:lnTo>
                <a:lnTo>
                  <a:pt x="1093127" y="120218"/>
                </a:lnTo>
                <a:lnTo>
                  <a:pt x="1096949" y="124599"/>
                </a:lnTo>
                <a:lnTo>
                  <a:pt x="1102982" y="127152"/>
                </a:lnTo>
                <a:lnTo>
                  <a:pt x="1116685" y="127152"/>
                </a:lnTo>
                <a:lnTo>
                  <a:pt x="1121625" y="126060"/>
                </a:lnTo>
                <a:lnTo>
                  <a:pt x="1124724" y="124777"/>
                </a:lnTo>
                <a:lnTo>
                  <a:pt x="1123988" y="112725"/>
                </a:lnTo>
                <a:lnTo>
                  <a:pt x="1121625" y="113461"/>
                </a:lnTo>
                <a:lnTo>
                  <a:pt x="1119060" y="113817"/>
                </a:lnTo>
                <a:lnTo>
                  <a:pt x="1105712" y="113817"/>
                </a:lnTo>
                <a:lnTo>
                  <a:pt x="1102626" y="107607"/>
                </a:lnTo>
                <a:lnTo>
                  <a:pt x="1102626" y="48958"/>
                </a:lnTo>
                <a:lnTo>
                  <a:pt x="1125639" y="48958"/>
                </a:lnTo>
                <a:lnTo>
                  <a:pt x="1125639" y="36728"/>
                </a:lnTo>
                <a:lnTo>
                  <a:pt x="1102626" y="36728"/>
                </a:lnTo>
                <a:close/>
              </a:path>
              <a:path w="2134247" h="165519">
                <a:moveTo>
                  <a:pt x="1142225" y="152006"/>
                </a:moveTo>
                <a:lnTo>
                  <a:pt x="1146238" y="165519"/>
                </a:lnTo>
                <a:lnTo>
                  <a:pt x="1150264" y="164795"/>
                </a:lnTo>
                <a:lnTo>
                  <a:pt x="1158125" y="162051"/>
                </a:lnTo>
                <a:lnTo>
                  <a:pt x="1165974" y="155105"/>
                </a:lnTo>
                <a:lnTo>
                  <a:pt x="1172269" y="148567"/>
                </a:lnTo>
                <a:lnTo>
                  <a:pt x="1178141" y="140137"/>
                </a:lnTo>
                <a:lnTo>
                  <a:pt x="1183919" y="129385"/>
                </a:lnTo>
                <a:lnTo>
                  <a:pt x="1189934" y="115881"/>
                </a:lnTo>
                <a:lnTo>
                  <a:pt x="1196301" y="99758"/>
                </a:lnTo>
                <a:lnTo>
                  <a:pt x="1220419" y="36728"/>
                </a:lnTo>
                <a:lnTo>
                  <a:pt x="1203439" y="36728"/>
                </a:lnTo>
                <a:lnTo>
                  <a:pt x="1185887" y="88607"/>
                </a:lnTo>
                <a:lnTo>
                  <a:pt x="1183703" y="95008"/>
                </a:lnTo>
                <a:lnTo>
                  <a:pt x="1181874" y="101765"/>
                </a:lnTo>
                <a:lnTo>
                  <a:pt x="1180223" y="107060"/>
                </a:lnTo>
                <a:lnTo>
                  <a:pt x="1179855" y="107060"/>
                </a:lnTo>
                <a:lnTo>
                  <a:pt x="1178394" y="101765"/>
                </a:lnTo>
                <a:lnTo>
                  <a:pt x="1176197" y="94818"/>
                </a:lnTo>
                <a:lnTo>
                  <a:pt x="1174203" y="88976"/>
                </a:lnTo>
                <a:lnTo>
                  <a:pt x="1154836" y="36728"/>
                </a:lnTo>
                <a:lnTo>
                  <a:pt x="1137297" y="36728"/>
                </a:lnTo>
                <a:lnTo>
                  <a:pt x="1169987" y="118211"/>
                </a:lnTo>
                <a:lnTo>
                  <a:pt x="1171079" y="121488"/>
                </a:lnTo>
                <a:lnTo>
                  <a:pt x="1170546" y="124599"/>
                </a:lnTo>
                <a:lnTo>
                  <a:pt x="1169822" y="126250"/>
                </a:lnTo>
                <a:lnTo>
                  <a:pt x="1166164" y="134467"/>
                </a:lnTo>
                <a:lnTo>
                  <a:pt x="1160678" y="140677"/>
                </a:lnTo>
                <a:lnTo>
                  <a:pt x="1156296" y="144144"/>
                </a:lnTo>
                <a:lnTo>
                  <a:pt x="1151547" y="148170"/>
                </a:lnTo>
                <a:lnTo>
                  <a:pt x="1146238" y="150723"/>
                </a:lnTo>
                <a:lnTo>
                  <a:pt x="1142225" y="152006"/>
                </a:lnTo>
                <a:close/>
              </a:path>
              <a:path w="2134247" h="165519">
                <a:moveTo>
                  <a:pt x="1324038" y="123003"/>
                </a:moveTo>
                <a:lnTo>
                  <a:pt x="1337269" y="126587"/>
                </a:lnTo>
                <a:lnTo>
                  <a:pt x="1345539" y="127152"/>
                </a:lnTo>
                <a:lnTo>
                  <a:pt x="1358955" y="125706"/>
                </a:lnTo>
                <a:lnTo>
                  <a:pt x="1371257" y="121400"/>
                </a:lnTo>
                <a:lnTo>
                  <a:pt x="1382062" y="114283"/>
                </a:lnTo>
                <a:lnTo>
                  <a:pt x="1390988" y="104403"/>
                </a:lnTo>
                <a:lnTo>
                  <a:pt x="1397652" y="91809"/>
                </a:lnTo>
                <a:lnTo>
                  <a:pt x="1401672" y="76549"/>
                </a:lnTo>
                <a:lnTo>
                  <a:pt x="1402727" y="62306"/>
                </a:lnTo>
                <a:lnTo>
                  <a:pt x="1401247" y="46404"/>
                </a:lnTo>
                <a:lnTo>
                  <a:pt x="1396947" y="32323"/>
                </a:lnTo>
                <a:lnTo>
                  <a:pt x="1390037" y="20381"/>
                </a:lnTo>
                <a:lnTo>
                  <a:pt x="1380726" y="10894"/>
                </a:lnTo>
                <a:lnTo>
                  <a:pt x="1369225" y="4181"/>
                </a:lnTo>
                <a:lnTo>
                  <a:pt x="1355744" y="559"/>
                </a:lnTo>
                <a:lnTo>
                  <a:pt x="1347355" y="0"/>
                </a:lnTo>
                <a:lnTo>
                  <a:pt x="1333451" y="1622"/>
                </a:lnTo>
                <a:lnTo>
                  <a:pt x="1320962" y="6335"/>
                </a:lnTo>
                <a:lnTo>
                  <a:pt x="1310189" y="13909"/>
                </a:lnTo>
                <a:lnTo>
                  <a:pt x="1301430" y="24114"/>
                </a:lnTo>
                <a:lnTo>
                  <a:pt x="1294986" y="36719"/>
                </a:lnTo>
                <a:lnTo>
                  <a:pt x="1291158" y="51495"/>
                </a:lnTo>
                <a:lnTo>
                  <a:pt x="1290180" y="64681"/>
                </a:lnTo>
                <a:lnTo>
                  <a:pt x="1291719" y="80805"/>
                </a:lnTo>
                <a:lnTo>
                  <a:pt x="1296153" y="94978"/>
                </a:lnTo>
                <a:lnTo>
                  <a:pt x="1303202" y="106921"/>
                </a:lnTo>
                <a:lnTo>
                  <a:pt x="1307172" y="64312"/>
                </a:lnTo>
                <a:lnTo>
                  <a:pt x="1308689" y="48882"/>
                </a:lnTo>
                <a:lnTo>
                  <a:pt x="1313241" y="35058"/>
                </a:lnTo>
                <a:lnTo>
                  <a:pt x="1320828" y="23818"/>
                </a:lnTo>
                <a:lnTo>
                  <a:pt x="1331452" y="16138"/>
                </a:lnTo>
                <a:lnTo>
                  <a:pt x="1345114" y="12994"/>
                </a:lnTo>
                <a:lnTo>
                  <a:pt x="1346631" y="12966"/>
                </a:lnTo>
                <a:lnTo>
                  <a:pt x="1360867" y="15810"/>
                </a:lnTo>
                <a:lnTo>
                  <a:pt x="1371871" y="23493"/>
                </a:lnTo>
                <a:lnTo>
                  <a:pt x="1379685" y="34745"/>
                </a:lnTo>
                <a:lnTo>
                  <a:pt x="1384355" y="48293"/>
                </a:lnTo>
                <a:lnTo>
                  <a:pt x="1385925" y="62865"/>
                </a:lnTo>
                <a:lnTo>
                  <a:pt x="1385925" y="63030"/>
                </a:lnTo>
                <a:lnTo>
                  <a:pt x="1384297" y="78822"/>
                </a:lnTo>
                <a:lnTo>
                  <a:pt x="1379515" y="92672"/>
                </a:lnTo>
                <a:lnTo>
                  <a:pt x="1371728" y="103740"/>
                </a:lnTo>
                <a:lnTo>
                  <a:pt x="1361088" y="111184"/>
                </a:lnTo>
                <a:lnTo>
                  <a:pt x="1347747" y="114165"/>
                </a:lnTo>
                <a:lnTo>
                  <a:pt x="1346454" y="114185"/>
                </a:lnTo>
                <a:lnTo>
                  <a:pt x="1332753" y="111522"/>
                </a:lnTo>
                <a:lnTo>
                  <a:pt x="1321808" y="104200"/>
                </a:lnTo>
                <a:lnTo>
                  <a:pt x="1313786" y="93221"/>
                </a:lnTo>
                <a:lnTo>
                  <a:pt x="1312590" y="116355"/>
                </a:lnTo>
                <a:lnTo>
                  <a:pt x="1324038" y="123003"/>
                </a:lnTo>
                <a:close/>
              </a:path>
              <a:path w="2134247" h="165519">
                <a:moveTo>
                  <a:pt x="1312590" y="116355"/>
                </a:moveTo>
                <a:lnTo>
                  <a:pt x="1313786" y="93221"/>
                </a:lnTo>
                <a:lnTo>
                  <a:pt x="1308851" y="79585"/>
                </a:lnTo>
                <a:lnTo>
                  <a:pt x="1307172" y="64312"/>
                </a:lnTo>
                <a:lnTo>
                  <a:pt x="1303202" y="106921"/>
                </a:lnTo>
                <a:lnTo>
                  <a:pt x="1312590" y="116355"/>
                </a:lnTo>
                <a:close/>
              </a:path>
              <a:path w="2134247" h="165519">
                <a:moveTo>
                  <a:pt x="1228686" y="127152"/>
                </a:moveTo>
                <a:lnTo>
                  <a:pt x="1241844" y="127152"/>
                </a:lnTo>
                <a:lnTo>
                  <a:pt x="1246047" y="122224"/>
                </a:lnTo>
                <a:lnTo>
                  <a:pt x="1246047" y="108889"/>
                </a:lnTo>
                <a:lnTo>
                  <a:pt x="1241666" y="104139"/>
                </a:lnTo>
                <a:lnTo>
                  <a:pt x="1228877" y="104139"/>
                </a:lnTo>
                <a:lnTo>
                  <a:pt x="1224305" y="108889"/>
                </a:lnTo>
                <a:lnTo>
                  <a:pt x="1224305" y="122224"/>
                </a:lnTo>
                <a:lnTo>
                  <a:pt x="1228686" y="127152"/>
                </a:lnTo>
                <a:close/>
              </a:path>
              <a:path w="2134247" h="165519">
                <a:moveTo>
                  <a:pt x="1541919" y="75272"/>
                </a:moveTo>
                <a:lnTo>
                  <a:pt x="1542288" y="72707"/>
                </a:lnTo>
                <a:lnTo>
                  <a:pt x="1542656" y="70523"/>
                </a:lnTo>
                <a:lnTo>
                  <a:pt x="1548434" y="57409"/>
                </a:lnTo>
                <a:lnTo>
                  <a:pt x="1559375" y="50429"/>
                </a:lnTo>
                <a:lnTo>
                  <a:pt x="1564220" y="49872"/>
                </a:lnTo>
                <a:lnTo>
                  <a:pt x="1568043" y="50063"/>
                </a:lnTo>
                <a:lnTo>
                  <a:pt x="1569694" y="50418"/>
                </a:lnTo>
                <a:lnTo>
                  <a:pt x="1569694" y="35255"/>
                </a:lnTo>
                <a:lnTo>
                  <a:pt x="1566951" y="34709"/>
                </a:lnTo>
                <a:lnTo>
                  <a:pt x="1565122" y="34709"/>
                </a:lnTo>
                <a:lnTo>
                  <a:pt x="1552820" y="38219"/>
                </a:lnTo>
                <a:lnTo>
                  <a:pt x="1543444" y="47913"/>
                </a:lnTo>
                <a:lnTo>
                  <a:pt x="1540637" y="54076"/>
                </a:lnTo>
                <a:lnTo>
                  <a:pt x="1539900" y="54076"/>
                </a:lnTo>
                <a:lnTo>
                  <a:pt x="1539367" y="36728"/>
                </a:lnTo>
                <a:lnTo>
                  <a:pt x="1525295" y="36728"/>
                </a:lnTo>
                <a:lnTo>
                  <a:pt x="1525839" y="48612"/>
                </a:lnTo>
                <a:lnTo>
                  <a:pt x="1526016" y="61856"/>
                </a:lnTo>
                <a:lnTo>
                  <a:pt x="1526019" y="125145"/>
                </a:lnTo>
                <a:lnTo>
                  <a:pt x="1541919" y="125145"/>
                </a:lnTo>
                <a:lnTo>
                  <a:pt x="1541919" y="75272"/>
                </a:lnTo>
                <a:close/>
              </a:path>
              <a:path w="2134247" h="165519">
                <a:moveTo>
                  <a:pt x="1473794" y="109071"/>
                </a:moveTo>
                <a:lnTo>
                  <a:pt x="1460541" y="113813"/>
                </a:lnTo>
                <a:lnTo>
                  <a:pt x="1460119" y="113817"/>
                </a:lnTo>
                <a:lnTo>
                  <a:pt x="1447583" y="109470"/>
                </a:lnTo>
                <a:lnTo>
                  <a:pt x="1441505" y="97613"/>
                </a:lnTo>
                <a:lnTo>
                  <a:pt x="1440383" y="85686"/>
                </a:lnTo>
                <a:lnTo>
                  <a:pt x="1440383" y="36728"/>
                </a:lnTo>
                <a:lnTo>
                  <a:pt x="1424305" y="36728"/>
                </a:lnTo>
                <a:lnTo>
                  <a:pt x="1424305" y="88430"/>
                </a:lnTo>
                <a:lnTo>
                  <a:pt x="1427282" y="108042"/>
                </a:lnTo>
                <a:lnTo>
                  <a:pt x="1434891" y="119955"/>
                </a:lnTo>
                <a:lnTo>
                  <a:pt x="1445150" y="125781"/>
                </a:lnTo>
                <a:lnTo>
                  <a:pt x="1454810" y="127152"/>
                </a:lnTo>
                <a:lnTo>
                  <a:pt x="1469981" y="123769"/>
                </a:lnTo>
                <a:lnTo>
                  <a:pt x="1480063" y="116120"/>
                </a:lnTo>
                <a:lnTo>
                  <a:pt x="1484033" y="110718"/>
                </a:lnTo>
                <a:lnTo>
                  <a:pt x="1484401" y="110718"/>
                </a:lnTo>
                <a:lnTo>
                  <a:pt x="1485328" y="125145"/>
                </a:lnTo>
                <a:lnTo>
                  <a:pt x="1499577" y="125145"/>
                </a:lnTo>
                <a:lnTo>
                  <a:pt x="1499019" y="118211"/>
                </a:lnTo>
                <a:lnTo>
                  <a:pt x="1498841" y="110172"/>
                </a:lnTo>
                <a:lnTo>
                  <a:pt x="1498841" y="36728"/>
                </a:lnTo>
                <a:lnTo>
                  <a:pt x="1482775" y="36728"/>
                </a:lnTo>
                <a:lnTo>
                  <a:pt x="1482775" y="93903"/>
                </a:lnTo>
                <a:lnTo>
                  <a:pt x="1482217" y="96824"/>
                </a:lnTo>
                <a:lnTo>
                  <a:pt x="1481302" y="99199"/>
                </a:lnTo>
                <a:lnTo>
                  <a:pt x="1473794" y="109071"/>
                </a:lnTo>
                <a:close/>
              </a:path>
              <a:path w="2134247" h="165519">
                <a:moveTo>
                  <a:pt x="1633194" y="15341"/>
                </a:moveTo>
                <a:lnTo>
                  <a:pt x="1683626" y="15341"/>
                </a:lnTo>
                <a:lnTo>
                  <a:pt x="1683626" y="2006"/>
                </a:lnTo>
                <a:lnTo>
                  <a:pt x="1617294" y="2006"/>
                </a:lnTo>
                <a:lnTo>
                  <a:pt x="1617294" y="125145"/>
                </a:lnTo>
                <a:lnTo>
                  <a:pt x="1633194" y="125145"/>
                </a:lnTo>
                <a:lnTo>
                  <a:pt x="1633194" y="69430"/>
                </a:lnTo>
                <a:lnTo>
                  <a:pt x="1679778" y="69430"/>
                </a:lnTo>
                <a:lnTo>
                  <a:pt x="1679778" y="56273"/>
                </a:lnTo>
                <a:lnTo>
                  <a:pt x="1633194" y="56273"/>
                </a:lnTo>
                <a:lnTo>
                  <a:pt x="1633194" y="15341"/>
                </a:lnTo>
                <a:close/>
              </a:path>
              <a:path w="2134247" h="165519">
                <a:moveTo>
                  <a:pt x="1822513" y="36728"/>
                </a:moveTo>
                <a:lnTo>
                  <a:pt x="1822513" y="15532"/>
                </a:lnTo>
                <a:lnTo>
                  <a:pt x="1806803" y="20459"/>
                </a:lnTo>
                <a:lnTo>
                  <a:pt x="1806803" y="36728"/>
                </a:lnTo>
                <a:lnTo>
                  <a:pt x="1793087" y="36728"/>
                </a:lnTo>
                <a:lnTo>
                  <a:pt x="1793087" y="48958"/>
                </a:lnTo>
                <a:lnTo>
                  <a:pt x="1806803" y="48958"/>
                </a:lnTo>
                <a:lnTo>
                  <a:pt x="1806803" y="107607"/>
                </a:lnTo>
                <a:lnTo>
                  <a:pt x="1808429" y="115468"/>
                </a:lnTo>
                <a:lnTo>
                  <a:pt x="1813013" y="120218"/>
                </a:lnTo>
                <a:lnTo>
                  <a:pt x="1816836" y="124599"/>
                </a:lnTo>
                <a:lnTo>
                  <a:pt x="1822881" y="127152"/>
                </a:lnTo>
                <a:lnTo>
                  <a:pt x="1836572" y="127152"/>
                </a:lnTo>
                <a:lnTo>
                  <a:pt x="1841512" y="126060"/>
                </a:lnTo>
                <a:lnTo>
                  <a:pt x="1844611" y="124777"/>
                </a:lnTo>
                <a:lnTo>
                  <a:pt x="1843874" y="112725"/>
                </a:lnTo>
                <a:lnTo>
                  <a:pt x="1841512" y="113461"/>
                </a:lnTo>
                <a:lnTo>
                  <a:pt x="1838960" y="113817"/>
                </a:lnTo>
                <a:lnTo>
                  <a:pt x="1825612" y="113817"/>
                </a:lnTo>
                <a:lnTo>
                  <a:pt x="1822513" y="107607"/>
                </a:lnTo>
                <a:lnTo>
                  <a:pt x="1822513" y="48958"/>
                </a:lnTo>
                <a:lnTo>
                  <a:pt x="1845525" y="48958"/>
                </a:lnTo>
                <a:lnTo>
                  <a:pt x="1845525" y="36728"/>
                </a:lnTo>
                <a:lnTo>
                  <a:pt x="1822513" y="36728"/>
                </a:lnTo>
                <a:close/>
              </a:path>
              <a:path w="2134247" h="165519">
                <a:moveTo>
                  <a:pt x="1750877" y="109067"/>
                </a:moveTo>
                <a:lnTo>
                  <a:pt x="1737618" y="113813"/>
                </a:lnTo>
                <a:lnTo>
                  <a:pt x="1737182" y="113817"/>
                </a:lnTo>
                <a:lnTo>
                  <a:pt x="1724646" y="109470"/>
                </a:lnTo>
                <a:lnTo>
                  <a:pt x="1718568" y="97613"/>
                </a:lnTo>
                <a:lnTo>
                  <a:pt x="1717446" y="85686"/>
                </a:lnTo>
                <a:lnTo>
                  <a:pt x="1717446" y="36728"/>
                </a:lnTo>
                <a:lnTo>
                  <a:pt x="1701368" y="36728"/>
                </a:lnTo>
                <a:lnTo>
                  <a:pt x="1701368" y="88430"/>
                </a:lnTo>
                <a:lnTo>
                  <a:pt x="1704347" y="108037"/>
                </a:lnTo>
                <a:lnTo>
                  <a:pt x="1711962" y="119950"/>
                </a:lnTo>
                <a:lnTo>
                  <a:pt x="1722225" y="125778"/>
                </a:lnTo>
                <a:lnTo>
                  <a:pt x="1731899" y="127152"/>
                </a:lnTo>
                <a:lnTo>
                  <a:pt x="1747066" y="123769"/>
                </a:lnTo>
                <a:lnTo>
                  <a:pt x="1757146" y="116120"/>
                </a:lnTo>
                <a:lnTo>
                  <a:pt x="1761121" y="110718"/>
                </a:lnTo>
                <a:lnTo>
                  <a:pt x="1761489" y="110718"/>
                </a:lnTo>
                <a:lnTo>
                  <a:pt x="1762391" y="125145"/>
                </a:lnTo>
                <a:lnTo>
                  <a:pt x="1776641" y="125145"/>
                </a:lnTo>
                <a:lnTo>
                  <a:pt x="1776107" y="118211"/>
                </a:lnTo>
                <a:lnTo>
                  <a:pt x="1775917" y="110172"/>
                </a:lnTo>
                <a:lnTo>
                  <a:pt x="1775917" y="36728"/>
                </a:lnTo>
                <a:lnTo>
                  <a:pt x="1759839" y="36728"/>
                </a:lnTo>
                <a:lnTo>
                  <a:pt x="1759839" y="93903"/>
                </a:lnTo>
                <a:lnTo>
                  <a:pt x="1759292" y="96824"/>
                </a:lnTo>
                <a:lnTo>
                  <a:pt x="1758378" y="99199"/>
                </a:lnTo>
                <a:lnTo>
                  <a:pt x="1750877" y="109067"/>
                </a:lnTo>
                <a:close/>
              </a:path>
              <a:path w="2134247" h="165519">
                <a:moveTo>
                  <a:pt x="1980780" y="75272"/>
                </a:moveTo>
                <a:lnTo>
                  <a:pt x="1981149" y="72707"/>
                </a:lnTo>
                <a:lnTo>
                  <a:pt x="1981517" y="70523"/>
                </a:lnTo>
                <a:lnTo>
                  <a:pt x="1987295" y="57409"/>
                </a:lnTo>
                <a:lnTo>
                  <a:pt x="1998236" y="50429"/>
                </a:lnTo>
                <a:lnTo>
                  <a:pt x="2003082" y="49872"/>
                </a:lnTo>
                <a:lnTo>
                  <a:pt x="2006917" y="50063"/>
                </a:lnTo>
                <a:lnTo>
                  <a:pt x="2008555" y="50418"/>
                </a:lnTo>
                <a:lnTo>
                  <a:pt x="2008555" y="35255"/>
                </a:lnTo>
                <a:lnTo>
                  <a:pt x="2005825" y="34709"/>
                </a:lnTo>
                <a:lnTo>
                  <a:pt x="2003996" y="34709"/>
                </a:lnTo>
                <a:lnTo>
                  <a:pt x="1991689" y="38221"/>
                </a:lnTo>
                <a:lnTo>
                  <a:pt x="1982324" y="47921"/>
                </a:lnTo>
                <a:lnTo>
                  <a:pt x="1979523" y="54076"/>
                </a:lnTo>
                <a:lnTo>
                  <a:pt x="1978787" y="54076"/>
                </a:lnTo>
                <a:lnTo>
                  <a:pt x="1978228" y="36728"/>
                </a:lnTo>
                <a:lnTo>
                  <a:pt x="1964169" y="36728"/>
                </a:lnTo>
                <a:lnTo>
                  <a:pt x="1964713" y="48612"/>
                </a:lnTo>
                <a:lnTo>
                  <a:pt x="1964902" y="61855"/>
                </a:lnTo>
                <a:lnTo>
                  <a:pt x="1964905" y="125145"/>
                </a:lnTo>
                <a:lnTo>
                  <a:pt x="1980780" y="125145"/>
                </a:lnTo>
                <a:lnTo>
                  <a:pt x="1980780" y="75272"/>
                </a:lnTo>
                <a:close/>
              </a:path>
              <a:path w="2134247" h="165519">
                <a:moveTo>
                  <a:pt x="1912660" y="109071"/>
                </a:moveTo>
                <a:lnTo>
                  <a:pt x="1899402" y="113813"/>
                </a:lnTo>
                <a:lnTo>
                  <a:pt x="1898980" y="113817"/>
                </a:lnTo>
                <a:lnTo>
                  <a:pt x="1886444" y="109470"/>
                </a:lnTo>
                <a:lnTo>
                  <a:pt x="1880366" y="97613"/>
                </a:lnTo>
                <a:lnTo>
                  <a:pt x="1879244" y="85686"/>
                </a:lnTo>
                <a:lnTo>
                  <a:pt x="1879244" y="36728"/>
                </a:lnTo>
                <a:lnTo>
                  <a:pt x="1863166" y="36728"/>
                </a:lnTo>
                <a:lnTo>
                  <a:pt x="1863166" y="88430"/>
                </a:lnTo>
                <a:lnTo>
                  <a:pt x="1866146" y="108040"/>
                </a:lnTo>
                <a:lnTo>
                  <a:pt x="1873761" y="119953"/>
                </a:lnTo>
                <a:lnTo>
                  <a:pt x="1884022" y="125779"/>
                </a:lnTo>
                <a:lnTo>
                  <a:pt x="1893684" y="127152"/>
                </a:lnTo>
                <a:lnTo>
                  <a:pt x="1908848" y="123771"/>
                </a:lnTo>
                <a:lnTo>
                  <a:pt x="1918932" y="116126"/>
                </a:lnTo>
                <a:lnTo>
                  <a:pt x="1922919" y="110718"/>
                </a:lnTo>
                <a:lnTo>
                  <a:pt x="1923288" y="110718"/>
                </a:lnTo>
                <a:lnTo>
                  <a:pt x="1924189" y="125145"/>
                </a:lnTo>
                <a:lnTo>
                  <a:pt x="1938439" y="125145"/>
                </a:lnTo>
                <a:lnTo>
                  <a:pt x="1937905" y="118211"/>
                </a:lnTo>
                <a:lnTo>
                  <a:pt x="1937702" y="110172"/>
                </a:lnTo>
                <a:lnTo>
                  <a:pt x="1937702" y="36728"/>
                </a:lnTo>
                <a:lnTo>
                  <a:pt x="1921637" y="36728"/>
                </a:lnTo>
                <a:lnTo>
                  <a:pt x="1921637" y="93903"/>
                </a:lnTo>
                <a:lnTo>
                  <a:pt x="1921090" y="96824"/>
                </a:lnTo>
                <a:lnTo>
                  <a:pt x="1920163" y="99199"/>
                </a:lnTo>
                <a:lnTo>
                  <a:pt x="1912660" y="109071"/>
                </a:lnTo>
                <a:close/>
              </a:path>
              <a:path w="2134247" h="165519">
                <a:moveTo>
                  <a:pt x="2045814" y="37131"/>
                </a:moveTo>
                <a:lnTo>
                  <a:pt x="2034260" y="43897"/>
                </a:lnTo>
                <a:lnTo>
                  <a:pt x="2037833" y="59927"/>
                </a:lnTo>
                <a:lnTo>
                  <a:pt x="2046777" y="49615"/>
                </a:lnTo>
                <a:lnTo>
                  <a:pt x="2060079" y="34709"/>
                </a:lnTo>
                <a:lnTo>
                  <a:pt x="2045814" y="37131"/>
                </a:lnTo>
                <a:close/>
              </a:path>
            </a:pathLst>
          </a:custGeom>
          <a:solidFill>
            <a:srgbClr val="C04031"/>
          </a:solidFill>
        </p:spPr>
        <p:txBody>
          <a:bodyPr wrap="square" lIns="0" tIns="0" rIns="0" bIns="0" rtlCol="0">
            <a:noAutofit/>
          </a:bodyPr>
          <a:lstStyle/>
          <a:p>
            <a:endParaRPr/>
          </a:p>
        </p:txBody>
      </p:sp>
      <p:sp>
        <p:nvSpPr>
          <p:cNvPr id="10" name="object 25"/>
          <p:cNvSpPr/>
          <p:nvPr userDrawn="1"/>
        </p:nvSpPr>
        <p:spPr>
          <a:xfrm>
            <a:off x="754269" y="7021334"/>
            <a:ext cx="34353" cy="52069"/>
          </a:xfrm>
          <a:custGeom>
            <a:avLst/>
            <a:gdLst/>
            <a:ahLst/>
            <a:cxnLst/>
            <a:rect l="l" t="t" r="r" b="b"/>
            <a:pathLst>
              <a:path w="34353" h="52070">
                <a:moveTo>
                  <a:pt x="0" y="0"/>
                </a:moveTo>
                <a:lnTo>
                  <a:pt x="0" y="48818"/>
                </a:lnTo>
                <a:lnTo>
                  <a:pt x="34353" y="52070"/>
                </a:lnTo>
                <a:lnTo>
                  <a:pt x="30911" y="0"/>
                </a:lnTo>
                <a:lnTo>
                  <a:pt x="0" y="0"/>
                </a:lnTo>
                <a:close/>
              </a:path>
            </a:pathLst>
          </a:custGeom>
          <a:solidFill>
            <a:srgbClr val="C04031"/>
          </a:solidFill>
        </p:spPr>
        <p:txBody>
          <a:bodyPr wrap="square" lIns="0" tIns="0" rIns="0" bIns="0" rtlCol="0">
            <a:noAutofit/>
          </a:bodyPr>
          <a:lstStyle/>
          <a:p>
            <a:endParaRPr/>
          </a:p>
        </p:txBody>
      </p:sp>
      <p:sp>
        <p:nvSpPr>
          <p:cNvPr id="11" name="object 26"/>
          <p:cNvSpPr/>
          <p:nvPr userDrawn="1"/>
        </p:nvSpPr>
        <p:spPr>
          <a:xfrm>
            <a:off x="811038" y="7019886"/>
            <a:ext cx="37604" cy="50253"/>
          </a:xfrm>
          <a:custGeom>
            <a:avLst/>
            <a:gdLst/>
            <a:ahLst/>
            <a:cxnLst/>
            <a:rect l="l" t="t" r="r" b="b"/>
            <a:pathLst>
              <a:path w="37604" h="50253">
                <a:moveTo>
                  <a:pt x="0" y="0"/>
                </a:moveTo>
                <a:lnTo>
                  <a:pt x="177" y="50253"/>
                </a:lnTo>
                <a:lnTo>
                  <a:pt x="37604" y="50253"/>
                </a:lnTo>
                <a:lnTo>
                  <a:pt x="32727" y="1447"/>
                </a:lnTo>
                <a:lnTo>
                  <a:pt x="0" y="0"/>
                </a:lnTo>
                <a:close/>
              </a:path>
            </a:pathLst>
          </a:custGeom>
          <a:solidFill>
            <a:srgbClr val="C04031"/>
          </a:solidFill>
        </p:spPr>
        <p:txBody>
          <a:bodyPr wrap="square" lIns="0" tIns="0" rIns="0" bIns="0" rtlCol="0">
            <a:noAutofit/>
          </a:bodyPr>
          <a:lstStyle/>
          <a:p>
            <a:endParaRPr/>
          </a:p>
        </p:txBody>
      </p:sp>
      <p:sp>
        <p:nvSpPr>
          <p:cNvPr id="14" name="object 27"/>
          <p:cNvSpPr/>
          <p:nvPr userDrawn="1"/>
        </p:nvSpPr>
        <p:spPr>
          <a:xfrm>
            <a:off x="876307" y="7021334"/>
            <a:ext cx="22771" cy="45554"/>
          </a:xfrm>
          <a:custGeom>
            <a:avLst/>
            <a:gdLst/>
            <a:ahLst/>
            <a:cxnLst/>
            <a:rect l="l" t="t" r="r" b="b"/>
            <a:pathLst>
              <a:path w="22771" h="45554">
                <a:moveTo>
                  <a:pt x="3251" y="0"/>
                </a:moveTo>
                <a:lnTo>
                  <a:pt x="0" y="42303"/>
                </a:lnTo>
                <a:lnTo>
                  <a:pt x="21145" y="45554"/>
                </a:lnTo>
                <a:lnTo>
                  <a:pt x="22771" y="0"/>
                </a:lnTo>
                <a:lnTo>
                  <a:pt x="3251" y="0"/>
                </a:lnTo>
                <a:close/>
              </a:path>
            </a:pathLst>
          </a:custGeom>
          <a:solidFill>
            <a:srgbClr val="C04031"/>
          </a:solidFill>
        </p:spPr>
        <p:txBody>
          <a:bodyPr wrap="square" lIns="0" tIns="0" rIns="0" bIns="0" rtlCol="0">
            <a:noAutofit/>
          </a:bodyPr>
          <a:lstStyle/>
          <a:p>
            <a:endParaRPr/>
          </a:p>
        </p:txBody>
      </p:sp>
      <p:sp>
        <p:nvSpPr>
          <p:cNvPr id="15" name="object 28"/>
          <p:cNvSpPr/>
          <p:nvPr userDrawn="1"/>
        </p:nvSpPr>
        <p:spPr>
          <a:xfrm>
            <a:off x="752643" y="7092205"/>
            <a:ext cx="25133" cy="43395"/>
          </a:xfrm>
          <a:custGeom>
            <a:avLst/>
            <a:gdLst/>
            <a:ahLst/>
            <a:cxnLst/>
            <a:rect l="l" t="t" r="r" b="b"/>
            <a:pathLst>
              <a:path w="25133" h="43395">
                <a:moveTo>
                  <a:pt x="1625" y="0"/>
                </a:moveTo>
                <a:lnTo>
                  <a:pt x="0" y="43395"/>
                </a:lnTo>
                <a:lnTo>
                  <a:pt x="23685" y="43395"/>
                </a:lnTo>
                <a:lnTo>
                  <a:pt x="25133" y="0"/>
                </a:lnTo>
                <a:lnTo>
                  <a:pt x="1625" y="0"/>
                </a:lnTo>
                <a:close/>
              </a:path>
            </a:pathLst>
          </a:custGeom>
          <a:solidFill>
            <a:srgbClr val="C04031"/>
          </a:solidFill>
        </p:spPr>
        <p:txBody>
          <a:bodyPr wrap="square" lIns="0" tIns="0" rIns="0" bIns="0" rtlCol="0">
            <a:noAutofit/>
          </a:bodyPr>
          <a:lstStyle/>
          <a:p>
            <a:endParaRPr/>
          </a:p>
        </p:txBody>
      </p:sp>
      <p:sp>
        <p:nvSpPr>
          <p:cNvPr id="16" name="object 29"/>
          <p:cNvSpPr/>
          <p:nvPr userDrawn="1"/>
        </p:nvSpPr>
        <p:spPr>
          <a:xfrm>
            <a:off x="813931" y="7089311"/>
            <a:ext cx="28206" cy="52425"/>
          </a:xfrm>
          <a:custGeom>
            <a:avLst/>
            <a:gdLst/>
            <a:ahLst/>
            <a:cxnLst/>
            <a:rect l="l" t="t" r="r" b="b"/>
            <a:pathLst>
              <a:path w="28206" h="52425">
                <a:moveTo>
                  <a:pt x="0" y="0"/>
                </a:moveTo>
                <a:lnTo>
                  <a:pt x="0" y="52425"/>
                </a:lnTo>
                <a:lnTo>
                  <a:pt x="24942" y="49174"/>
                </a:lnTo>
                <a:lnTo>
                  <a:pt x="28206" y="2895"/>
                </a:lnTo>
                <a:lnTo>
                  <a:pt x="0" y="0"/>
                </a:lnTo>
                <a:close/>
              </a:path>
            </a:pathLst>
          </a:custGeom>
          <a:solidFill>
            <a:srgbClr val="C04031"/>
          </a:solidFill>
        </p:spPr>
        <p:txBody>
          <a:bodyPr wrap="square" lIns="0" tIns="0" rIns="0" bIns="0" rtlCol="0">
            <a:noAutofit/>
          </a:bodyPr>
          <a:lstStyle/>
          <a:p>
            <a:endParaRPr/>
          </a:p>
        </p:txBody>
      </p:sp>
      <p:sp>
        <p:nvSpPr>
          <p:cNvPr id="17" name="object 30"/>
          <p:cNvSpPr/>
          <p:nvPr userDrawn="1"/>
        </p:nvSpPr>
        <p:spPr>
          <a:xfrm>
            <a:off x="874678" y="7084792"/>
            <a:ext cx="30378" cy="49352"/>
          </a:xfrm>
          <a:custGeom>
            <a:avLst/>
            <a:gdLst/>
            <a:ahLst/>
            <a:cxnLst/>
            <a:rect l="l" t="t" r="r" b="b"/>
            <a:pathLst>
              <a:path w="30378" h="49352">
                <a:moveTo>
                  <a:pt x="0" y="1625"/>
                </a:moveTo>
                <a:lnTo>
                  <a:pt x="0" y="49352"/>
                </a:lnTo>
                <a:lnTo>
                  <a:pt x="28930" y="46469"/>
                </a:lnTo>
                <a:lnTo>
                  <a:pt x="30378" y="0"/>
                </a:lnTo>
                <a:lnTo>
                  <a:pt x="0" y="1625"/>
                </a:lnTo>
                <a:close/>
              </a:path>
            </a:pathLst>
          </a:custGeom>
          <a:solidFill>
            <a:srgbClr val="C04031"/>
          </a:solidFill>
        </p:spPr>
        <p:txBody>
          <a:bodyPr wrap="square" lIns="0" tIns="0" rIns="0" bIns="0" rtlCol="0">
            <a:noAutofit/>
          </a:bodyPr>
          <a:lstStyle/>
          <a:p>
            <a:endParaRPr/>
          </a:p>
        </p:txBody>
      </p:sp>
      <p:sp>
        <p:nvSpPr>
          <p:cNvPr id="18" name="object 31"/>
          <p:cNvSpPr/>
          <p:nvPr userDrawn="1"/>
        </p:nvSpPr>
        <p:spPr>
          <a:xfrm>
            <a:off x="754269" y="7167413"/>
            <a:ext cx="26390" cy="41948"/>
          </a:xfrm>
          <a:custGeom>
            <a:avLst/>
            <a:gdLst/>
            <a:ahLst/>
            <a:cxnLst/>
            <a:rect l="l" t="t" r="r" b="b"/>
            <a:pathLst>
              <a:path w="26390" h="41948">
                <a:moveTo>
                  <a:pt x="0" y="0"/>
                </a:moveTo>
                <a:lnTo>
                  <a:pt x="3251" y="39052"/>
                </a:lnTo>
                <a:lnTo>
                  <a:pt x="26390" y="41948"/>
                </a:lnTo>
                <a:lnTo>
                  <a:pt x="23507" y="0"/>
                </a:lnTo>
                <a:lnTo>
                  <a:pt x="0" y="0"/>
                </a:lnTo>
                <a:close/>
              </a:path>
            </a:pathLst>
          </a:custGeom>
          <a:solidFill>
            <a:srgbClr val="C04031"/>
          </a:solidFill>
        </p:spPr>
        <p:txBody>
          <a:bodyPr wrap="square" lIns="0" tIns="0" rIns="0" bIns="0" rtlCol="0">
            <a:noAutofit/>
          </a:bodyPr>
          <a:lstStyle/>
          <a:p>
            <a:endParaRPr/>
          </a:p>
        </p:txBody>
      </p:sp>
      <p:sp>
        <p:nvSpPr>
          <p:cNvPr id="19" name="object 32"/>
          <p:cNvSpPr/>
          <p:nvPr userDrawn="1"/>
        </p:nvSpPr>
        <p:spPr>
          <a:xfrm>
            <a:off x="816823" y="7164520"/>
            <a:ext cx="25311" cy="47726"/>
          </a:xfrm>
          <a:custGeom>
            <a:avLst/>
            <a:gdLst/>
            <a:ahLst/>
            <a:cxnLst/>
            <a:rect l="l" t="t" r="r" b="b"/>
            <a:pathLst>
              <a:path w="25311" h="47726">
                <a:moveTo>
                  <a:pt x="0" y="0"/>
                </a:moveTo>
                <a:lnTo>
                  <a:pt x="0" y="44831"/>
                </a:lnTo>
                <a:lnTo>
                  <a:pt x="25311" y="47726"/>
                </a:lnTo>
                <a:lnTo>
                  <a:pt x="22059" y="0"/>
                </a:lnTo>
                <a:lnTo>
                  <a:pt x="0" y="0"/>
                </a:lnTo>
                <a:close/>
              </a:path>
            </a:pathLst>
          </a:custGeom>
          <a:solidFill>
            <a:srgbClr val="C04031"/>
          </a:solidFill>
        </p:spPr>
        <p:txBody>
          <a:bodyPr wrap="square" lIns="0" tIns="0" rIns="0" bIns="0" rtlCol="0">
            <a:noAutofit/>
          </a:bodyPr>
          <a:lstStyle/>
          <a:p>
            <a:endParaRPr/>
          </a:p>
        </p:txBody>
      </p:sp>
      <p:sp>
        <p:nvSpPr>
          <p:cNvPr id="20" name="object 33"/>
          <p:cNvSpPr/>
          <p:nvPr userDrawn="1"/>
        </p:nvSpPr>
        <p:spPr>
          <a:xfrm>
            <a:off x="877933" y="7167413"/>
            <a:ext cx="24218" cy="44843"/>
          </a:xfrm>
          <a:custGeom>
            <a:avLst/>
            <a:gdLst/>
            <a:ahLst/>
            <a:cxnLst/>
            <a:rect l="l" t="t" r="r" b="b"/>
            <a:pathLst>
              <a:path w="24218" h="44843">
                <a:moveTo>
                  <a:pt x="1625" y="0"/>
                </a:moveTo>
                <a:lnTo>
                  <a:pt x="0" y="44843"/>
                </a:lnTo>
                <a:lnTo>
                  <a:pt x="24218" y="44843"/>
                </a:lnTo>
                <a:lnTo>
                  <a:pt x="22783" y="0"/>
                </a:lnTo>
                <a:lnTo>
                  <a:pt x="1625" y="0"/>
                </a:lnTo>
                <a:close/>
              </a:path>
            </a:pathLst>
          </a:custGeom>
          <a:solidFill>
            <a:srgbClr val="C04031"/>
          </a:solidFill>
        </p:spPr>
        <p:txBody>
          <a:bodyPr wrap="square" lIns="0" tIns="0" rIns="0" bIns="0" rtlCol="0">
            <a:noAutofit/>
          </a:bodyPr>
          <a:lstStyle/>
          <a:p>
            <a:endParaRPr/>
          </a:p>
        </p:txBody>
      </p:sp>
      <p:sp>
        <p:nvSpPr>
          <p:cNvPr id="21" name="object 34"/>
          <p:cNvSpPr/>
          <p:nvPr userDrawn="1"/>
        </p:nvSpPr>
        <p:spPr>
          <a:xfrm>
            <a:off x="760776" y="7234490"/>
            <a:ext cx="21336" cy="50444"/>
          </a:xfrm>
          <a:custGeom>
            <a:avLst/>
            <a:gdLst/>
            <a:ahLst/>
            <a:cxnLst/>
            <a:rect l="l" t="t" r="r" b="b"/>
            <a:pathLst>
              <a:path w="21335" h="50444">
                <a:moveTo>
                  <a:pt x="0" y="1625"/>
                </a:moveTo>
                <a:lnTo>
                  <a:pt x="0" y="48806"/>
                </a:lnTo>
                <a:lnTo>
                  <a:pt x="21336" y="50444"/>
                </a:lnTo>
                <a:lnTo>
                  <a:pt x="21336" y="0"/>
                </a:lnTo>
                <a:lnTo>
                  <a:pt x="0" y="1625"/>
                </a:lnTo>
                <a:close/>
              </a:path>
            </a:pathLst>
          </a:custGeom>
          <a:solidFill>
            <a:srgbClr val="C04031"/>
          </a:solidFill>
        </p:spPr>
        <p:txBody>
          <a:bodyPr wrap="square" lIns="0" tIns="0" rIns="0" bIns="0" rtlCol="0">
            <a:noAutofit/>
          </a:bodyPr>
          <a:lstStyle/>
          <a:p>
            <a:endParaRPr/>
          </a:p>
        </p:txBody>
      </p:sp>
      <p:sp>
        <p:nvSpPr>
          <p:cNvPr id="22" name="object 35"/>
          <p:cNvSpPr/>
          <p:nvPr userDrawn="1"/>
        </p:nvSpPr>
        <p:spPr>
          <a:xfrm>
            <a:off x="832732" y="7236117"/>
            <a:ext cx="0" cy="68694"/>
          </a:xfrm>
          <a:custGeom>
            <a:avLst/>
            <a:gdLst/>
            <a:ahLst/>
            <a:cxnLst/>
            <a:rect l="l" t="t" r="r" b="b"/>
            <a:pathLst>
              <a:path h="68694">
                <a:moveTo>
                  <a:pt x="0" y="0"/>
                </a:moveTo>
                <a:lnTo>
                  <a:pt x="0" y="68694"/>
                </a:lnTo>
              </a:path>
            </a:pathLst>
          </a:custGeom>
          <a:ln w="44665">
            <a:solidFill>
              <a:srgbClr val="C04031"/>
            </a:solidFill>
          </a:ln>
        </p:spPr>
        <p:txBody>
          <a:bodyPr wrap="square" lIns="0" tIns="0" rIns="0" bIns="0" rtlCol="0">
            <a:noAutofit/>
          </a:bodyPr>
          <a:lstStyle/>
          <a:p>
            <a:endParaRPr/>
          </a:p>
        </p:txBody>
      </p:sp>
      <p:sp>
        <p:nvSpPr>
          <p:cNvPr id="23" name="object 36"/>
          <p:cNvSpPr/>
          <p:nvPr userDrawn="1"/>
        </p:nvSpPr>
        <p:spPr>
          <a:xfrm>
            <a:off x="881185" y="7236115"/>
            <a:ext cx="29654" cy="43929"/>
          </a:xfrm>
          <a:custGeom>
            <a:avLst/>
            <a:gdLst/>
            <a:ahLst/>
            <a:cxnLst/>
            <a:rect l="l" t="t" r="r" b="b"/>
            <a:pathLst>
              <a:path w="29654" h="43929">
                <a:moveTo>
                  <a:pt x="0" y="0"/>
                </a:moveTo>
                <a:lnTo>
                  <a:pt x="0" y="42303"/>
                </a:lnTo>
                <a:lnTo>
                  <a:pt x="29654" y="43929"/>
                </a:lnTo>
                <a:lnTo>
                  <a:pt x="25311" y="0"/>
                </a:lnTo>
                <a:lnTo>
                  <a:pt x="0" y="0"/>
                </a:lnTo>
                <a:close/>
              </a:path>
            </a:pathLst>
          </a:custGeom>
          <a:solidFill>
            <a:srgbClr val="C04031"/>
          </a:solidFill>
        </p:spPr>
        <p:txBody>
          <a:bodyPr wrap="square" lIns="0" tIns="0" rIns="0" bIns="0" rtlCol="0">
            <a:noAutofit/>
          </a:bodyPr>
          <a:lstStyle/>
          <a:p>
            <a:endParaRPr/>
          </a:p>
        </p:txBody>
      </p:sp>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01000" y="6893145"/>
            <a:ext cx="1628572" cy="590476"/>
          </a:xfrm>
          <a:prstGeom prst="rect">
            <a:avLst/>
          </a:prstGeom>
        </p:spPr>
      </p:pic>
      <p:pic>
        <p:nvPicPr>
          <p:cNvPr id="25" name="Picture 2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724400" y="6553200"/>
            <a:ext cx="1143000" cy="1143000"/>
          </a:xfrm>
          <a:prstGeom prst="rect">
            <a:avLst/>
          </a:prstGeom>
        </p:spPr>
      </p:pic>
    </p:spTree>
    <p:extLst>
      <p:ext uri="{BB962C8B-B14F-4D97-AF65-F5344CB8AC3E}">
        <p14:creationId xmlns:p14="http://schemas.microsoft.com/office/powerpoint/2010/main" val="113552085"/>
      </p:ext>
    </p:extLst>
  </p:cSld>
  <p:clrMap bg1="lt1" tx1="dk1" bg2="lt2" tx2="dk2" accent1="accent1" accent2="accent2" accent3="accent3" accent4="accent4" accent5="accent5" accent6="accent6" hlink="hlink" folHlink="folHlink"/>
  <p:sldLayoutIdLst>
    <p:sldLayoutId id="2147483687" r:id="rId1"/>
    <p:sldLayoutId id="2147483677" r:id="rId2"/>
    <p:sldLayoutId id="2147483683" r:id="rId3"/>
    <p:sldLayoutId id="2147483684" r:id="rId4"/>
    <p:sldLayoutId id="2147483688" r:id="rId5"/>
  </p:sldLayoutIdLst>
  <p:txStyles>
    <p:titleStyle>
      <a:lvl1pPr algn="l" defTabSz="1018679" rtl="0" eaLnBrk="1" latinLnBrk="0" hangingPunct="1">
        <a:lnSpc>
          <a:spcPct val="100000"/>
        </a:lnSpc>
        <a:spcBef>
          <a:spcPct val="0"/>
        </a:spcBef>
        <a:buNone/>
        <a:defRPr sz="3600" b="1" i="0" kern="1200">
          <a:solidFill>
            <a:schemeClr val="bg1"/>
          </a:solidFill>
          <a:latin typeface="+mj-lt"/>
          <a:ea typeface="+mj-ea"/>
          <a:cs typeface="Arial"/>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3736" indent="-203736" algn="l" defTabSz="1018679" rtl="0" eaLnBrk="1" latinLnBrk="0" hangingPunct="1">
        <a:lnSpc>
          <a:spcPct val="120000"/>
        </a:lnSpc>
        <a:spcBef>
          <a:spcPts val="0"/>
        </a:spcBef>
        <a:buClr>
          <a:srgbClr val="314A9F"/>
        </a:buClr>
        <a:buSzPct val="100000"/>
        <a:buFont typeface="Arial"/>
        <a:buChar char="•"/>
        <a:defRPr sz="1800" b="0" i="0" kern="1200">
          <a:solidFill>
            <a:srgbClr val="4A4A4A"/>
          </a:solidFill>
          <a:latin typeface="+mn-lt"/>
          <a:ea typeface="+mn-ea"/>
          <a:cs typeface="Arial"/>
        </a:defRPr>
      </a:lvl1pPr>
      <a:lvl2pPr marL="641981" indent="-203736" algn="l" defTabSz="1018679" rtl="0" eaLnBrk="1" latinLnBrk="0" hangingPunct="1">
        <a:lnSpc>
          <a:spcPct val="120000"/>
        </a:lnSpc>
        <a:spcBef>
          <a:spcPts val="0"/>
        </a:spcBef>
        <a:buClr>
          <a:srgbClr val="314A9F"/>
        </a:buClr>
        <a:buSzPct val="100000"/>
        <a:buFont typeface="Arial"/>
        <a:buChar char="•"/>
        <a:defRPr sz="1800" b="0" i="0" kern="1200">
          <a:solidFill>
            <a:srgbClr val="4A4A4A"/>
          </a:solidFill>
          <a:latin typeface="+mn-lt"/>
          <a:ea typeface="+mn-ea"/>
          <a:cs typeface="Arial"/>
        </a:defRPr>
      </a:lvl2pPr>
      <a:lvl3pPr marL="953244" indent="-203736" algn="l" defTabSz="1018679" rtl="0" eaLnBrk="1" latinLnBrk="0" hangingPunct="1">
        <a:lnSpc>
          <a:spcPct val="120000"/>
        </a:lnSpc>
        <a:spcBef>
          <a:spcPts val="0"/>
        </a:spcBef>
        <a:buClr>
          <a:srgbClr val="314A9F"/>
        </a:buClr>
        <a:buSzPct val="100000"/>
        <a:buFont typeface="Arial"/>
        <a:buChar char="•"/>
        <a:defRPr sz="1600" b="0" i="0" kern="1200">
          <a:solidFill>
            <a:srgbClr val="4A4A4A"/>
          </a:solidFill>
          <a:latin typeface="+mn-lt"/>
          <a:ea typeface="+mn-ea"/>
          <a:cs typeface="Arial"/>
        </a:defRPr>
      </a:lvl3pPr>
      <a:lvl4pPr marL="1273349" indent="-203736" algn="l" defTabSz="1018679" rtl="0" eaLnBrk="1" latinLnBrk="0" hangingPunct="1">
        <a:lnSpc>
          <a:spcPct val="120000"/>
        </a:lnSpc>
        <a:spcBef>
          <a:spcPts val="0"/>
        </a:spcBef>
        <a:buClr>
          <a:srgbClr val="314A9F"/>
        </a:buClr>
        <a:buSzPct val="100000"/>
        <a:buFont typeface="Arial"/>
        <a:buChar char="•"/>
        <a:defRPr sz="1300" b="0" i="0" kern="1200">
          <a:solidFill>
            <a:srgbClr val="4A4A4A"/>
          </a:solidFill>
          <a:latin typeface="+mn-lt"/>
          <a:ea typeface="+mn-ea"/>
          <a:cs typeface="Arial"/>
        </a:defRPr>
      </a:lvl4pPr>
      <a:lvl5pPr marL="1629886" indent="-203736" algn="l" defTabSz="1018679" rtl="0" eaLnBrk="1" latinLnBrk="0" hangingPunct="1">
        <a:lnSpc>
          <a:spcPct val="120000"/>
        </a:lnSpc>
        <a:spcBef>
          <a:spcPts val="0"/>
        </a:spcBef>
        <a:buClr>
          <a:srgbClr val="314A9F"/>
        </a:buClr>
        <a:buSzPct val="100000"/>
        <a:buFont typeface="Arial"/>
        <a:buChar char="•"/>
        <a:defRPr sz="1200" b="0" i="0" kern="1200">
          <a:solidFill>
            <a:srgbClr val="4A4A4A"/>
          </a:solidFill>
          <a:latin typeface="+mn-lt"/>
          <a:ea typeface="+mn-ea"/>
          <a:cs typeface="Arial"/>
        </a:defRPr>
      </a:lvl5pPr>
      <a:lvl6pPr marL="1986424" indent="-254669" algn="l" defTabSz="1018679" rtl="0" eaLnBrk="1" latinLnBrk="0" hangingPunct="1">
        <a:spcBef>
          <a:spcPts val="428"/>
        </a:spcBef>
        <a:buClr>
          <a:schemeClr val="accent1"/>
        </a:buClr>
        <a:buFont typeface="Symbol" pitchFamily="18" charset="2"/>
        <a:buChar char="*"/>
        <a:defRPr sz="1600" kern="1200">
          <a:solidFill>
            <a:schemeClr val="tx2"/>
          </a:solidFill>
          <a:latin typeface="+mn-lt"/>
          <a:ea typeface="+mn-ea"/>
          <a:cs typeface="+mn-cs"/>
        </a:defRPr>
      </a:lvl6pPr>
      <a:lvl7pPr marL="2342962" indent="-254669" algn="l" defTabSz="1018679" rtl="0" eaLnBrk="1" latinLnBrk="0" hangingPunct="1">
        <a:spcBef>
          <a:spcPts val="428"/>
        </a:spcBef>
        <a:buClr>
          <a:schemeClr val="accent1"/>
        </a:buClr>
        <a:buFont typeface="Symbol" pitchFamily="18" charset="2"/>
        <a:buChar char="*"/>
        <a:defRPr sz="1600" kern="1200">
          <a:solidFill>
            <a:schemeClr val="tx2"/>
          </a:solidFill>
          <a:latin typeface="+mn-lt"/>
          <a:ea typeface="+mn-ea"/>
          <a:cs typeface="+mn-cs"/>
        </a:defRPr>
      </a:lvl7pPr>
      <a:lvl8pPr marL="2699499" indent="-254669" algn="l" defTabSz="1018679" rtl="0" eaLnBrk="1" latinLnBrk="0" hangingPunct="1">
        <a:spcBef>
          <a:spcPts val="428"/>
        </a:spcBef>
        <a:buClr>
          <a:schemeClr val="accent1"/>
        </a:buClr>
        <a:buFont typeface="Symbol" pitchFamily="18" charset="2"/>
        <a:buChar char="*"/>
        <a:defRPr sz="1600" kern="1200">
          <a:solidFill>
            <a:schemeClr val="tx2"/>
          </a:solidFill>
          <a:latin typeface="+mn-lt"/>
          <a:ea typeface="+mn-ea"/>
          <a:cs typeface="+mn-cs"/>
        </a:defRPr>
      </a:lvl8pPr>
      <a:lvl9pPr marL="3056038" indent="-254669" algn="l" defTabSz="1018679" rtl="0" eaLnBrk="1" latinLnBrk="0" hangingPunct="1">
        <a:spcBef>
          <a:spcPts val="428"/>
        </a:spcBef>
        <a:buClr>
          <a:schemeClr val="accent1"/>
        </a:buClr>
        <a:buFont typeface="Symbol" pitchFamily="18" charset="2"/>
        <a:buChar char="*"/>
        <a:defRPr sz="1600" kern="1200">
          <a:solidFill>
            <a:schemeClr val="tx2"/>
          </a:solidFill>
          <a:latin typeface="+mn-lt"/>
          <a:ea typeface="+mn-ea"/>
          <a:cs typeface="+mn-cs"/>
        </a:defRPr>
      </a:lvl9pPr>
    </p:bodyStyle>
    <p:otherStyle>
      <a:defPPr>
        <a:defRPr lang="en-US"/>
      </a:defPPr>
      <a:lvl1pPr marL="0" algn="l" defTabSz="1018679" rtl="0" eaLnBrk="1" latinLnBrk="0" hangingPunct="1">
        <a:defRPr sz="2000" kern="1200">
          <a:solidFill>
            <a:schemeClr val="tx1"/>
          </a:solidFill>
          <a:latin typeface="+mn-lt"/>
          <a:ea typeface="+mn-ea"/>
          <a:cs typeface="+mn-cs"/>
        </a:defRPr>
      </a:lvl1pPr>
      <a:lvl2pPr marL="509340" algn="l" defTabSz="1018679" rtl="0" eaLnBrk="1" latinLnBrk="0" hangingPunct="1">
        <a:defRPr sz="2000" kern="1200">
          <a:solidFill>
            <a:schemeClr val="tx1"/>
          </a:solidFill>
          <a:latin typeface="+mn-lt"/>
          <a:ea typeface="+mn-ea"/>
          <a:cs typeface="+mn-cs"/>
        </a:defRPr>
      </a:lvl2pPr>
      <a:lvl3pPr marL="1018679" algn="l" defTabSz="1018679" rtl="0" eaLnBrk="1" latinLnBrk="0" hangingPunct="1">
        <a:defRPr sz="2000" kern="1200">
          <a:solidFill>
            <a:schemeClr val="tx1"/>
          </a:solidFill>
          <a:latin typeface="+mn-lt"/>
          <a:ea typeface="+mn-ea"/>
          <a:cs typeface="+mn-cs"/>
        </a:defRPr>
      </a:lvl3pPr>
      <a:lvl4pPr marL="1528018" algn="l" defTabSz="1018679" rtl="0" eaLnBrk="1" latinLnBrk="0" hangingPunct="1">
        <a:defRPr sz="2000" kern="1200">
          <a:solidFill>
            <a:schemeClr val="tx1"/>
          </a:solidFill>
          <a:latin typeface="+mn-lt"/>
          <a:ea typeface="+mn-ea"/>
          <a:cs typeface="+mn-cs"/>
        </a:defRPr>
      </a:lvl4pPr>
      <a:lvl5pPr marL="2037358" algn="l" defTabSz="1018679" rtl="0" eaLnBrk="1" latinLnBrk="0" hangingPunct="1">
        <a:defRPr sz="2000" kern="1200">
          <a:solidFill>
            <a:schemeClr val="tx1"/>
          </a:solidFill>
          <a:latin typeface="+mn-lt"/>
          <a:ea typeface="+mn-ea"/>
          <a:cs typeface="+mn-cs"/>
        </a:defRPr>
      </a:lvl5pPr>
      <a:lvl6pPr marL="2546698" algn="l" defTabSz="1018679" rtl="0" eaLnBrk="1" latinLnBrk="0" hangingPunct="1">
        <a:defRPr sz="2000" kern="1200">
          <a:solidFill>
            <a:schemeClr val="tx1"/>
          </a:solidFill>
          <a:latin typeface="+mn-lt"/>
          <a:ea typeface="+mn-ea"/>
          <a:cs typeface="+mn-cs"/>
        </a:defRPr>
      </a:lvl6pPr>
      <a:lvl7pPr marL="3056038" algn="l" defTabSz="1018679" rtl="0" eaLnBrk="1" latinLnBrk="0" hangingPunct="1">
        <a:defRPr sz="2000" kern="1200">
          <a:solidFill>
            <a:schemeClr val="tx1"/>
          </a:solidFill>
          <a:latin typeface="+mn-lt"/>
          <a:ea typeface="+mn-ea"/>
          <a:cs typeface="+mn-cs"/>
        </a:defRPr>
      </a:lvl7pPr>
      <a:lvl8pPr marL="3565378" algn="l" defTabSz="1018679" rtl="0" eaLnBrk="1" latinLnBrk="0" hangingPunct="1">
        <a:defRPr sz="2000" kern="1200">
          <a:solidFill>
            <a:schemeClr val="tx1"/>
          </a:solidFill>
          <a:latin typeface="+mn-lt"/>
          <a:ea typeface="+mn-ea"/>
          <a:cs typeface="+mn-cs"/>
        </a:defRPr>
      </a:lvl8pPr>
      <a:lvl9pPr marL="4074716" algn="l" defTabSz="101867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comments" Target="../comments/commen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housingconnect.nyc.gov/PublicWeb/"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housingconnect.nyc.gov/PublicWeb/"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95667" y="6811432"/>
            <a:ext cx="3152584" cy="684876"/>
            <a:chOff x="495667" y="6811432"/>
            <a:chExt cx="3152584" cy="684876"/>
          </a:xfrm>
        </p:grpSpPr>
        <p:sp>
          <p:nvSpPr>
            <p:cNvPr id="23" name="object 23"/>
            <p:cNvSpPr/>
            <p:nvPr/>
          </p:nvSpPr>
          <p:spPr>
            <a:xfrm>
              <a:off x="495667" y="6811432"/>
              <a:ext cx="433641" cy="559633"/>
            </a:xfrm>
            <a:custGeom>
              <a:avLst/>
              <a:gdLst/>
              <a:ahLst/>
              <a:cxnLst/>
              <a:rect l="l" t="t" r="r" b="b"/>
              <a:pathLst>
                <a:path w="433641" h="559633">
                  <a:moveTo>
                    <a:pt x="50691" y="453974"/>
                  </a:moveTo>
                  <a:lnTo>
                    <a:pt x="50523" y="434173"/>
                  </a:lnTo>
                  <a:lnTo>
                    <a:pt x="50342" y="419738"/>
                  </a:lnTo>
                  <a:lnTo>
                    <a:pt x="50122" y="403609"/>
                  </a:lnTo>
                  <a:lnTo>
                    <a:pt x="49884" y="386782"/>
                  </a:lnTo>
                  <a:lnTo>
                    <a:pt x="49645" y="370252"/>
                  </a:lnTo>
                  <a:lnTo>
                    <a:pt x="49425" y="355017"/>
                  </a:lnTo>
                  <a:lnTo>
                    <a:pt x="49245" y="342071"/>
                  </a:lnTo>
                  <a:lnTo>
                    <a:pt x="49078" y="327050"/>
                  </a:lnTo>
                  <a:lnTo>
                    <a:pt x="52982" y="319821"/>
                  </a:lnTo>
                  <a:lnTo>
                    <a:pt x="59632" y="322048"/>
                  </a:lnTo>
                  <a:lnTo>
                    <a:pt x="61829" y="333565"/>
                  </a:lnTo>
                  <a:lnTo>
                    <a:pt x="61904" y="370640"/>
                  </a:lnTo>
                  <a:lnTo>
                    <a:pt x="62087" y="385142"/>
                  </a:lnTo>
                  <a:lnTo>
                    <a:pt x="62324" y="400792"/>
                  </a:lnTo>
                  <a:lnTo>
                    <a:pt x="62610" y="417119"/>
                  </a:lnTo>
                  <a:lnTo>
                    <a:pt x="62938" y="433651"/>
                  </a:lnTo>
                  <a:lnTo>
                    <a:pt x="63304" y="449917"/>
                  </a:lnTo>
                  <a:lnTo>
                    <a:pt x="63702" y="465443"/>
                  </a:lnTo>
                  <a:lnTo>
                    <a:pt x="64125" y="479758"/>
                  </a:lnTo>
                  <a:lnTo>
                    <a:pt x="64568" y="492391"/>
                  </a:lnTo>
                  <a:lnTo>
                    <a:pt x="65026" y="502869"/>
                  </a:lnTo>
                  <a:lnTo>
                    <a:pt x="65448" y="510108"/>
                  </a:lnTo>
                  <a:lnTo>
                    <a:pt x="69268" y="523304"/>
                  </a:lnTo>
                  <a:lnTo>
                    <a:pt x="77112" y="531084"/>
                  </a:lnTo>
                  <a:lnTo>
                    <a:pt x="86893" y="533456"/>
                  </a:lnTo>
                  <a:lnTo>
                    <a:pt x="96520" y="530426"/>
                  </a:lnTo>
                  <a:lnTo>
                    <a:pt x="103906" y="522003"/>
                  </a:lnTo>
                  <a:lnTo>
                    <a:pt x="106837" y="510920"/>
                  </a:lnTo>
                  <a:lnTo>
                    <a:pt x="107384" y="502329"/>
                  </a:lnTo>
                  <a:lnTo>
                    <a:pt x="107870" y="491152"/>
                  </a:lnTo>
                  <a:lnTo>
                    <a:pt x="108295" y="477916"/>
                  </a:lnTo>
                  <a:lnTo>
                    <a:pt x="108661" y="463147"/>
                  </a:lnTo>
                  <a:lnTo>
                    <a:pt x="108966" y="447372"/>
                  </a:lnTo>
                  <a:lnTo>
                    <a:pt x="109210" y="431117"/>
                  </a:lnTo>
                  <a:lnTo>
                    <a:pt x="109395" y="414910"/>
                  </a:lnTo>
                  <a:lnTo>
                    <a:pt x="109583" y="384742"/>
                  </a:lnTo>
                  <a:lnTo>
                    <a:pt x="109415" y="353009"/>
                  </a:lnTo>
                  <a:lnTo>
                    <a:pt x="109288" y="349021"/>
                  </a:lnTo>
                  <a:lnTo>
                    <a:pt x="113334" y="337397"/>
                  </a:lnTo>
                  <a:lnTo>
                    <a:pt x="120704" y="338977"/>
                  </a:lnTo>
                  <a:lnTo>
                    <a:pt x="122573" y="344411"/>
                  </a:lnTo>
                  <a:lnTo>
                    <a:pt x="122757" y="379757"/>
                  </a:lnTo>
                  <a:lnTo>
                    <a:pt x="122933" y="411456"/>
                  </a:lnTo>
                  <a:lnTo>
                    <a:pt x="123117" y="446651"/>
                  </a:lnTo>
                  <a:lnTo>
                    <a:pt x="123271" y="480953"/>
                  </a:lnTo>
                  <a:lnTo>
                    <a:pt x="123297" y="533704"/>
                  </a:lnTo>
                  <a:lnTo>
                    <a:pt x="125489" y="545668"/>
                  </a:lnTo>
                  <a:lnTo>
                    <a:pt x="131679" y="554205"/>
                  </a:lnTo>
                  <a:lnTo>
                    <a:pt x="140332" y="558974"/>
                  </a:lnTo>
                  <a:lnTo>
                    <a:pt x="149912" y="559633"/>
                  </a:lnTo>
                  <a:lnTo>
                    <a:pt x="158886" y="555843"/>
                  </a:lnTo>
                  <a:lnTo>
                    <a:pt x="165718" y="547262"/>
                  </a:lnTo>
                  <a:lnTo>
                    <a:pt x="168674" y="536143"/>
                  </a:lnTo>
                  <a:lnTo>
                    <a:pt x="169415" y="520271"/>
                  </a:lnTo>
                  <a:lnTo>
                    <a:pt x="169590" y="508448"/>
                  </a:lnTo>
                  <a:lnTo>
                    <a:pt x="169502" y="463029"/>
                  </a:lnTo>
                  <a:lnTo>
                    <a:pt x="169316" y="446127"/>
                  </a:lnTo>
                  <a:lnTo>
                    <a:pt x="169074" y="429122"/>
                  </a:lnTo>
                  <a:lnTo>
                    <a:pt x="168792" y="412480"/>
                  </a:lnTo>
                  <a:lnTo>
                    <a:pt x="168483" y="396668"/>
                  </a:lnTo>
                  <a:lnTo>
                    <a:pt x="168162" y="382153"/>
                  </a:lnTo>
                  <a:lnTo>
                    <a:pt x="167842" y="369400"/>
                  </a:lnTo>
                  <a:lnTo>
                    <a:pt x="167538" y="358877"/>
                  </a:lnTo>
                  <a:lnTo>
                    <a:pt x="167265" y="351050"/>
                  </a:lnTo>
                  <a:lnTo>
                    <a:pt x="167048" y="346582"/>
                  </a:lnTo>
                  <a:lnTo>
                    <a:pt x="168553" y="335030"/>
                  </a:lnTo>
                  <a:lnTo>
                    <a:pt x="172901" y="328049"/>
                  </a:lnTo>
                  <a:lnTo>
                    <a:pt x="177272" y="328080"/>
                  </a:lnTo>
                  <a:lnTo>
                    <a:pt x="178872" y="336816"/>
                  </a:lnTo>
                  <a:lnTo>
                    <a:pt x="178891" y="358828"/>
                  </a:lnTo>
                  <a:lnTo>
                    <a:pt x="179044" y="370666"/>
                  </a:lnTo>
                  <a:lnTo>
                    <a:pt x="179265" y="384093"/>
                  </a:lnTo>
                  <a:lnTo>
                    <a:pt x="179552" y="398709"/>
                  </a:lnTo>
                  <a:lnTo>
                    <a:pt x="179903" y="414119"/>
                  </a:lnTo>
                  <a:lnTo>
                    <a:pt x="180314" y="429924"/>
                  </a:lnTo>
                  <a:lnTo>
                    <a:pt x="180783" y="445728"/>
                  </a:lnTo>
                  <a:lnTo>
                    <a:pt x="181308" y="461131"/>
                  </a:lnTo>
                  <a:lnTo>
                    <a:pt x="181886" y="475738"/>
                  </a:lnTo>
                  <a:lnTo>
                    <a:pt x="182504" y="488949"/>
                  </a:lnTo>
                  <a:lnTo>
                    <a:pt x="185176" y="504022"/>
                  </a:lnTo>
                  <a:lnTo>
                    <a:pt x="190676" y="513797"/>
                  </a:lnTo>
                  <a:lnTo>
                    <a:pt x="206082" y="519419"/>
                  </a:lnTo>
                  <a:lnTo>
                    <a:pt x="213952" y="516251"/>
                  </a:lnTo>
                  <a:lnTo>
                    <a:pt x="224932" y="500421"/>
                  </a:lnTo>
                  <a:lnTo>
                    <a:pt x="226325" y="489810"/>
                  </a:lnTo>
                  <a:lnTo>
                    <a:pt x="226507" y="452212"/>
                  </a:lnTo>
                  <a:lnTo>
                    <a:pt x="226368" y="438351"/>
                  </a:lnTo>
                  <a:lnTo>
                    <a:pt x="226172" y="423250"/>
                  </a:lnTo>
                  <a:lnTo>
                    <a:pt x="225928" y="407183"/>
                  </a:lnTo>
                  <a:lnTo>
                    <a:pt x="225644" y="390423"/>
                  </a:lnTo>
                  <a:lnTo>
                    <a:pt x="225330" y="373243"/>
                  </a:lnTo>
                  <a:lnTo>
                    <a:pt x="224993" y="355916"/>
                  </a:lnTo>
                  <a:lnTo>
                    <a:pt x="224642" y="338714"/>
                  </a:lnTo>
                  <a:lnTo>
                    <a:pt x="224286" y="321911"/>
                  </a:lnTo>
                  <a:lnTo>
                    <a:pt x="223934" y="305779"/>
                  </a:lnTo>
                  <a:lnTo>
                    <a:pt x="223593" y="290592"/>
                  </a:lnTo>
                  <a:lnTo>
                    <a:pt x="223273" y="276623"/>
                  </a:lnTo>
                  <a:lnTo>
                    <a:pt x="222982" y="264144"/>
                  </a:lnTo>
                  <a:lnTo>
                    <a:pt x="222729" y="253428"/>
                  </a:lnTo>
                  <a:lnTo>
                    <a:pt x="222369" y="238378"/>
                  </a:lnTo>
                  <a:lnTo>
                    <a:pt x="223919" y="225805"/>
                  </a:lnTo>
                  <a:lnTo>
                    <a:pt x="226753" y="211546"/>
                  </a:lnTo>
                  <a:lnTo>
                    <a:pt x="231015" y="197018"/>
                  </a:lnTo>
                  <a:lnTo>
                    <a:pt x="236850" y="183637"/>
                  </a:lnTo>
                  <a:lnTo>
                    <a:pt x="244401" y="172819"/>
                  </a:lnTo>
                  <a:lnTo>
                    <a:pt x="253811" y="165980"/>
                  </a:lnTo>
                  <a:lnTo>
                    <a:pt x="263047" y="164337"/>
                  </a:lnTo>
                  <a:lnTo>
                    <a:pt x="276208" y="166400"/>
                  </a:lnTo>
                  <a:lnTo>
                    <a:pt x="289401" y="168132"/>
                  </a:lnTo>
                  <a:lnTo>
                    <a:pt x="302576" y="169527"/>
                  </a:lnTo>
                  <a:lnTo>
                    <a:pt x="315685" y="170575"/>
                  </a:lnTo>
                  <a:lnTo>
                    <a:pt x="328677" y="171269"/>
                  </a:lnTo>
                  <a:lnTo>
                    <a:pt x="341503" y="171598"/>
                  </a:lnTo>
                  <a:lnTo>
                    <a:pt x="354112" y="171556"/>
                  </a:lnTo>
                  <a:lnTo>
                    <a:pt x="366457" y="171134"/>
                  </a:lnTo>
                  <a:lnTo>
                    <a:pt x="378486" y="170323"/>
                  </a:lnTo>
                  <a:lnTo>
                    <a:pt x="390151" y="169114"/>
                  </a:lnTo>
                  <a:lnTo>
                    <a:pt x="398531" y="167957"/>
                  </a:lnTo>
                  <a:lnTo>
                    <a:pt x="417987" y="162490"/>
                  </a:lnTo>
                  <a:lnTo>
                    <a:pt x="428956" y="154624"/>
                  </a:lnTo>
                  <a:lnTo>
                    <a:pt x="433490" y="145918"/>
                  </a:lnTo>
                  <a:lnTo>
                    <a:pt x="433641" y="137931"/>
                  </a:lnTo>
                  <a:lnTo>
                    <a:pt x="431462" y="132223"/>
                  </a:lnTo>
                  <a:lnTo>
                    <a:pt x="419272" y="128106"/>
                  </a:lnTo>
                  <a:lnTo>
                    <a:pt x="408490" y="126221"/>
                  </a:lnTo>
                  <a:lnTo>
                    <a:pt x="397188" y="124578"/>
                  </a:lnTo>
                  <a:lnTo>
                    <a:pt x="385444" y="123059"/>
                  </a:lnTo>
                  <a:lnTo>
                    <a:pt x="373337" y="121548"/>
                  </a:lnTo>
                  <a:lnTo>
                    <a:pt x="360944" y="119925"/>
                  </a:lnTo>
                  <a:lnTo>
                    <a:pt x="348343" y="118073"/>
                  </a:lnTo>
                  <a:lnTo>
                    <a:pt x="335614" y="115874"/>
                  </a:lnTo>
                  <a:lnTo>
                    <a:pt x="322833" y="113210"/>
                  </a:lnTo>
                  <a:lnTo>
                    <a:pt x="310079" y="109964"/>
                  </a:lnTo>
                  <a:lnTo>
                    <a:pt x="297431" y="106018"/>
                  </a:lnTo>
                  <a:lnTo>
                    <a:pt x="284966" y="101253"/>
                  </a:lnTo>
                  <a:lnTo>
                    <a:pt x="272763" y="95551"/>
                  </a:lnTo>
                  <a:lnTo>
                    <a:pt x="260899" y="88796"/>
                  </a:lnTo>
                  <a:lnTo>
                    <a:pt x="249454" y="80869"/>
                  </a:lnTo>
                  <a:lnTo>
                    <a:pt x="231186" y="64899"/>
                  </a:lnTo>
                  <a:lnTo>
                    <a:pt x="218412" y="51302"/>
                  </a:lnTo>
                  <a:lnTo>
                    <a:pt x="207624" y="38002"/>
                  </a:lnTo>
                  <a:lnTo>
                    <a:pt x="198831" y="25686"/>
                  </a:lnTo>
                  <a:lnTo>
                    <a:pt x="192042" y="15044"/>
                  </a:lnTo>
                  <a:lnTo>
                    <a:pt x="187263" y="6764"/>
                  </a:lnTo>
                  <a:lnTo>
                    <a:pt x="184502" y="1533"/>
                  </a:lnTo>
                  <a:lnTo>
                    <a:pt x="183749" y="0"/>
                  </a:lnTo>
                  <a:lnTo>
                    <a:pt x="49243" y="0"/>
                  </a:lnTo>
                  <a:lnTo>
                    <a:pt x="48435" y="9792"/>
                  </a:lnTo>
                  <a:lnTo>
                    <a:pt x="46421" y="20489"/>
                  </a:lnTo>
                  <a:lnTo>
                    <a:pt x="43409" y="31954"/>
                  </a:lnTo>
                  <a:lnTo>
                    <a:pt x="39608" y="44051"/>
                  </a:lnTo>
                  <a:lnTo>
                    <a:pt x="35226" y="56642"/>
                  </a:lnTo>
                  <a:lnTo>
                    <a:pt x="30471" y="69589"/>
                  </a:lnTo>
                  <a:lnTo>
                    <a:pt x="25552" y="82758"/>
                  </a:lnTo>
                  <a:lnTo>
                    <a:pt x="20678" y="96009"/>
                  </a:lnTo>
                  <a:lnTo>
                    <a:pt x="16056" y="109207"/>
                  </a:lnTo>
                  <a:lnTo>
                    <a:pt x="11894" y="122215"/>
                  </a:lnTo>
                  <a:lnTo>
                    <a:pt x="8402" y="134895"/>
                  </a:lnTo>
                  <a:lnTo>
                    <a:pt x="5788" y="147111"/>
                  </a:lnTo>
                  <a:lnTo>
                    <a:pt x="4336" y="157835"/>
                  </a:lnTo>
                  <a:lnTo>
                    <a:pt x="3249" y="169518"/>
                  </a:lnTo>
                  <a:lnTo>
                    <a:pt x="2288" y="179517"/>
                  </a:lnTo>
                  <a:lnTo>
                    <a:pt x="816" y="197078"/>
                  </a:lnTo>
                  <a:lnTo>
                    <a:pt x="62" y="215748"/>
                  </a:lnTo>
                  <a:lnTo>
                    <a:pt x="0" y="227135"/>
                  </a:lnTo>
                  <a:lnTo>
                    <a:pt x="170" y="240760"/>
                  </a:lnTo>
                  <a:lnTo>
                    <a:pt x="592" y="257279"/>
                  </a:lnTo>
                  <a:lnTo>
                    <a:pt x="1283" y="277344"/>
                  </a:lnTo>
                  <a:lnTo>
                    <a:pt x="1897" y="292887"/>
                  </a:lnTo>
                  <a:lnTo>
                    <a:pt x="2999" y="313541"/>
                  </a:lnTo>
                  <a:lnTo>
                    <a:pt x="3839" y="326960"/>
                  </a:lnTo>
                  <a:lnTo>
                    <a:pt x="4817" y="341777"/>
                  </a:lnTo>
                  <a:lnTo>
                    <a:pt x="5893" y="357497"/>
                  </a:lnTo>
                  <a:lnTo>
                    <a:pt x="7026" y="373623"/>
                  </a:lnTo>
                  <a:lnTo>
                    <a:pt x="8176" y="389658"/>
                  </a:lnTo>
                  <a:lnTo>
                    <a:pt x="9300" y="405107"/>
                  </a:lnTo>
                  <a:lnTo>
                    <a:pt x="10360" y="419473"/>
                  </a:lnTo>
                  <a:lnTo>
                    <a:pt x="11313" y="432259"/>
                  </a:lnTo>
                  <a:lnTo>
                    <a:pt x="12120" y="442968"/>
                  </a:lnTo>
                  <a:lnTo>
                    <a:pt x="13086" y="455599"/>
                  </a:lnTo>
                  <a:lnTo>
                    <a:pt x="18333" y="466328"/>
                  </a:lnTo>
                  <a:lnTo>
                    <a:pt x="29003" y="470762"/>
                  </a:lnTo>
                  <a:lnTo>
                    <a:pt x="40717" y="468919"/>
                  </a:lnTo>
                  <a:lnTo>
                    <a:pt x="49097" y="460817"/>
                  </a:lnTo>
                  <a:lnTo>
                    <a:pt x="50691" y="453974"/>
                  </a:lnTo>
                  <a:close/>
                </a:path>
              </a:pathLst>
            </a:custGeom>
            <a:solidFill>
              <a:srgbClr val="C04031"/>
            </a:solidFill>
          </p:spPr>
          <p:txBody>
            <a:bodyPr wrap="square" lIns="0" tIns="0" rIns="0" bIns="0" rtlCol="0">
              <a:noAutofit/>
            </a:bodyPr>
            <a:lstStyle/>
            <a:p>
              <a:endParaRPr/>
            </a:p>
          </p:txBody>
        </p:sp>
        <p:sp>
          <p:nvSpPr>
            <p:cNvPr id="24" name="object 24"/>
            <p:cNvSpPr/>
            <p:nvPr/>
          </p:nvSpPr>
          <p:spPr>
            <a:xfrm>
              <a:off x="736189" y="6936363"/>
              <a:ext cx="432607" cy="559945"/>
            </a:xfrm>
            <a:custGeom>
              <a:avLst/>
              <a:gdLst/>
              <a:ahLst/>
              <a:cxnLst/>
              <a:rect l="l" t="t" r="r" b="b"/>
              <a:pathLst>
                <a:path w="432607" h="559945">
                  <a:moveTo>
                    <a:pt x="204284" y="59746"/>
                  </a:moveTo>
                  <a:lnTo>
                    <a:pt x="203163" y="67135"/>
                  </a:lnTo>
                  <a:lnTo>
                    <a:pt x="202934" y="70710"/>
                  </a:lnTo>
                  <a:lnTo>
                    <a:pt x="202861" y="85394"/>
                  </a:lnTo>
                  <a:lnTo>
                    <a:pt x="202993" y="95958"/>
                  </a:lnTo>
                  <a:lnTo>
                    <a:pt x="203221" y="108305"/>
                  </a:lnTo>
                  <a:lnTo>
                    <a:pt x="203533" y="122163"/>
                  </a:lnTo>
                  <a:lnTo>
                    <a:pt x="203917" y="137260"/>
                  </a:lnTo>
                  <a:lnTo>
                    <a:pt x="204362" y="153322"/>
                  </a:lnTo>
                  <a:lnTo>
                    <a:pt x="204855" y="170077"/>
                  </a:lnTo>
                  <a:lnTo>
                    <a:pt x="205384" y="187251"/>
                  </a:lnTo>
                  <a:lnTo>
                    <a:pt x="205938" y="204573"/>
                  </a:lnTo>
                  <a:lnTo>
                    <a:pt x="206504" y="221769"/>
                  </a:lnTo>
                  <a:lnTo>
                    <a:pt x="207070" y="238566"/>
                  </a:lnTo>
                  <a:lnTo>
                    <a:pt x="207624" y="254692"/>
                  </a:lnTo>
                  <a:lnTo>
                    <a:pt x="208155" y="269874"/>
                  </a:lnTo>
                  <a:lnTo>
                    <a:pt x="208650" y="283839"/>
                  </a:lnTo>
                  <a:lnTo>
                    <a:pt x="209097" y="296315"/>
                  </a:lnTo>
                  <a:lnTo>
                    <a:pt x="209485" y="307027"/>
                  </a:lnTo>
                  <a:lnTo>
                    <a:pt x="210034" y="322074"/>
                  </a:lnTo>
                  <a:lnTo>
                    <a:pt x="208626" y="334761"/>
                  </a:lnTo>
                  <a:lnTo>
                    <a:pt x="205935" y="349163"/>
                  </a:lnTo>
                  <a:lnTo>
                    <a:pt x="201798" y="363835"/>
                  </a:lnTo>
                  <a:lnTo>
                    <a:pt x="196049" y="377334"/>
                  </a:lnTo>
                  <a:lnTo>
                    <a:pt x="188524" y="388216"/>
                  </a:lnTo>
                  <a:lnTo>
                    <a:pt x="179060" y="395037"/>
                  </a:lnTo>
                  <a:lnTo>
                    <a:pt x="170283" y="396611"/>
                  </a:lnTo>
                  <a:lnTo>
                    <a:pt x="157092" y="394712"/>
                  </a:lnTo>
                  <a:lnTo>
                    <a:pt x="143873" y="393143"/>
                  </a:lnTo>
                  <a:lnTo>
                    <a:pt x="130675" y="391913"/>
                  </a:lnTo>
                  <a:lnTo>
                    <a:pt x="117550" y="391028"/>
                  </a:lnTo>
                  <a:lnTo>
                    <a:pt x="104545" y="390497"/>
                  </a:lnTo>
                  <a:lnTo>
                    <a:pt x="91712" y="390328"/>
                  </a:lnTo>
                  <a:lnTo>
                    <a:pt x="79100" y="390528"/>
                  </a:lnTo>
                  <a:lnTo>
                    <a:pt x="66759" y="391106"/>
                  </a:lnTo>
                  <a:lnTo>
                    <a:pt x="54739" y="392068"/>
                  </a:lnTo>
                  <a:lnTo>
                    <a:pt x="43090" y="393424"/>
                  </a:lnTo>
                  <a:lnTo>
                    <a:pt x="34761" y="394680"/>
                  </a:lnTo>
                  <a:lnTo>
                    <a:pt x="15466" y="400351"/>
                  </a:lnTo>
                  <a:lnTo>
                    <a:pt x="4596" y="408293"/>
                  </a:lnTo>
                  <a:lnTo>
                    <a:pt x="119" y="417003"/>
                  </a:lnTo>
                  <a:lnTo>
                    <a:pt x="0" y="424975"/>
                  </a:lnTo>
                  <a:lnTo>
                    <a:pt x="2205" y="430707"/>
                  </a:lnTo>
                  <a:lnTo>
                    <a:pt x="14503" y="434789"/>
                  </a:lnTo>
                  <a:lnTo>
                    <a:pt x="25279" y="436534"/>
                  </a:lnTo>
                  <a:lnTo>
                    <a:pt x="36569" y="438032"/>
                  </a:lnTo>
                  <a:lnTo>
                    <a:pt x="48299" y="439399"/>
                  </a:lnTo>
                  <a:lnTo>
                    <a:pt x="60391" y="440755"/>
                  </a:lnTo>
                  <a:lnTo>
                    <a:pt x="72771" y="442216"/>
                  </a:lnTo>
                  <a:lnTo>
                    <a:pt x="85360" y="443902"/>
                  </a:lnTo>
                  <a:lnTo>
                    <a:pt x="98084" y="445930"/>
                  </a:lnTo>
                  <a:lnTo>
                    <a:pt x="110867" y="448418"/>
                  </a:lnTo>
                  <a:lnTo>
                    <a:pt x="123630" y="451484"/>
                  </a:lnTo>
                  <a:lnTo>
                    <a:pt x="136300" y="455246"/>
                  </a:lnTo>
                  <a:lnTo>
                    <a:pt x="148799" y="459821"/>
                  </a:lnTo>
                  <a:lnTo>
                    <a:pt x="161051" y="465329"/>
                  </a:lnTo>
                  <a:lnTo>
                    <a:pt x="172981" y="471886"/>
                  </a:lnTo>
                  <a:lnTo>
                    <a:pt x="184511" y="479612"/>
                  </a:lnTo>
                  <a:lnTo>
                    <a:pt x="203376" y="495648"/>
                  </a:lnTo>
                  <a:lnTo>
                    <a:pt x="216321" y="509084"/>
                  </a:lnTo>
                  <a:lnTo>
                    <a:pt x="227273" y="522249"/>
                  </a:lnTo>
                  <a:lnTo>
                    <a:pt x="236218" y="534453"/>
                  </a:lnTo>
                  <a:lnTo>
                    <a:pt x="243138" y="545009"/>
                  </a:lnTo>
                  <a:lnTo>
                    <a:pt x="248018" y="553229"/>
                  </a:lnTo>
                  <a:lnTo>
                    <a:pt x="251614" y="559945"/>
                  </a:lnTo>
                  <a:lnTo>
                    <a:pt x="286167" y="559472"/>
                  </a:lnTo>
                  <a:lnTo>
                    <a:pt x="314219" y="559088"/>
                  </a:lnTo>
                  <a:lnTo>
                    <a:pt x="336448" y="558786"/>
                  </a:lnTo>
                  <a:lnTo>
                    <a:pt x="353534" y="558557"/>
                  </a:lnTo>
                  <a:lnTo>
                    <a:pt x="366155" y="558392"/>
                  </a:lnTo>
                  <a:lnTo>
                    <a:pt x="380719" y="558223"/>
                  </a:lnTo>
                  <a:lnTo>
                    <a:pt x="386119" y="558269"/>
                  </a:lnTo>
                  <a:lnTo>
                    <a:pt x="386804" y="548468"/>
                  </a:lnTo>
                  <a:lnTo>
                    <a:pt x="388683" y="537747"/>
                  </a:lnTo>
                  <a:lnTo>
                    <a:pt x="391552" y="526246"/>
                  </a:lnTo>
                  <a:lnTo>
                    <a:pt x="395202" y="514103"/>
                  </a:lnTo>
                  <a:lnTo>
                    <a:pt x="399427" y="501459"/>
                  </a:lnTo>
                  <a:lnTo>
                    <a:pt x="404020" y="488452"/>
                  </a:lnTo>
                  <a:lnTo>
                    <a:pt x="408775" y="475224"/>
                  </a:lnTo>
                  <a:lnTo>
                    <a:pt x="413486" y="461912"/>
                  </a:lnTo>
                  <a:lnTo>
                    <a:pt x="417944" y="448657"/>
                  </a:lnTo>
                  <a:lnTo>
                    <a:pt x="421943" y="435599"/>
                  </a:lnTo>
                  <a:lnTo>
                    <a:pt x="425278" y="422876"/>
                  </a:lnTo>
                  <a:lnTo>
                    <a:pt x="427740" y="410629"/>
                  </a:lnTo>
                  <a:lnTo>
                    <a:pt x="429058" y="399887"/>
                  </a:lnTo>
                  <a:lnTo>
                    <a:pt x="430000" y="388195"/>
                  </a:lnTo>
                  <a:lnTo>
                    <a:pt x="430836" y="378187"/>
                  </a:lnTo>
                  <a:lnTo>
                    <a:pt x="431541" y="369211"/>
                  </a:lnTo>
                  <a:lnTo>
                    <a:pt x="432088" y="360614"/>
                  </a:lnTo>
                  <a:lnTo>
                    <a:pt x="432452" y="351744"/>
                  </a:lnTo>
                  <a:lnTo>
                    <a:pt x="432607" y="341947"/>
                  </a:lnTo>
                  <a:lnTo>
                    <a:pt x="432527" y="330571"/>
                  </a:lnTo>
                  <a:lnTo>
                    <a:pt x="432187" y="316963"/>
                  </a:lnTo>
                  <a:lnTo>
                    <a:pt x="431559" y="300469"/>
                  </a:lnTo>
                  <a:lnTo>
                    <a:pt x="430619" y="280438"/>
                  </a:lnTo>
                  <a:lnTo>
                    <a:pt x="429807" y="264823"/>
                  </a:lnTo>
                  <a:lnTo>
                    <a:pt x="428446" y="244179"/>
                  </a:lnTo>
                  <a:lnTo>
                    <a:pt x="427438" y="230771"/>
                  </a:lnTo>
                  <a:lnTo>
                    <a:pt x="426274" y="215967"/>
                  </a:lnTo>
                  <a:lnTo>
                    <a:pt x="425002" y="200263"/>
                  </a:lnTo>
                  <a:lnTo>
                    <a:pt x="423667" y="184153"/>
                  </a:lnTo>
                  <a:lnTo>
                    <a:pt x="422317" y="168134"/>
                  </a:lnTo>
                  <a:lnTo>
                    <a:pt x="421000" y="152702"/>
                  </a:lnTo>
                  <a:lnTo>
                    <a:pt x="419761" y="138351"/>
                  </a:lnTo>
                  <a:lnTo>
                    <a:pt x="418649" y="125578"/>
                  </a:lnTo>
                  <a:lnTo>
                    <a:pt x="417709" y="114877"/>
                  </a:lnTo>
                  <a:lnTo>
                    <a:pt x="416587" y="102250"/>
                  </a:lnTo>
                  <a:lnTo>
                    <a:pt x="411254" y="91628"/>
                  </a:lnTo>
                  <a:lnTo>
                    <a:pt x="400608" y="87300"/>
                  </a:lnTo>
                  <a:lnTo>
                    <a:pt x="388960" y="89197"/>
                  </a:lnTo>
                  <a:lnTo>
                    <a:pt x="380622" y="97247"/>
                  </a:lnTo>
                  <a:lnTo>
                    <a:pt x="379007" y="104346"/>
                  </a:lnTo>
                  <a:lnTo>
                    <a:pt x="379152" y="112402"/>
                  </a:lnTo>
                  <a:lnTo>
                    <a:pt x="379421" y="124143"/>
                  </a:lnTo>
                  <a:lnTo>
                    <a:pt x="379781" y="138574"/>
                  </a:lnTo>
                  <a:lnTo>
                    <a:pt x="380202" y="154699"/>
                  </a:lnTo>
                  <a:lnTo>
                    <a:pt x="380650" y="171522"/>
                  </a:lnTo>
                  <a:lnTo>
                    <a:pt x="381094" y="188047"/>
                  </a:lnTo>
                  <a:lnTo>
                    <a:pt x="381503" y="203279"/>
                  </a:lnTo>
                  <a:lnTo>
                    <a:pt x="381844" y="216222"/>
                  </a:lnTo>
                  <a:lnTo>
                    <a:pt x="382085" y="225880"/>
                  </a:lnTo>
                  <a:lnTo>
                    <a:pt x="382195" y="231244"/>
                  </a:lnTo>
                  <a:lnTo>
                    <a:pt x="378404" y="238513"/>
                  </a:lnTo>
                  <a:lnTo>
                    <a:pt x="371744" y="236419"/>
                  </a:lnTo>
                  <a:lnTo>
                    <a:pt x="369381" y="224894"/>
                  </a:lnTo>
                  <a:lnTo>
                    <a:pt x="369315" y="211484"/>
                  </a:lnTo>
                  <a:lnTo>
                    <a:pt x="369122" y="200699"/>
                  </a:lnTo>
                  <a:lnTo>
                    <a:pt x="368837" y="187821"/>
                  </a:lnTo>
                  <a:lnTo>
                    <a:pt x="368473" y="173323"/>
                  </a:lnTo>
                  <a:lnTo>
                    <a:pt x="368041" y="157678"/>
                  </a:lnTo>
                  <a:lnTo>
                    <a:pt x="367552" y="141356"/>
                  </a:lnTo>
                  <a:lnTo>
                    <a:pt x="367017" y="124829"/>
                  </a:lnTo>
                  <a:lnTo>
                    <a:pt x="366449" y="108570"/>
                  </a:lnTo>
                  <a:lnTo>
                    <a:pt x="365858" y="93050"/>
                  </a:lnTo>
                  <a:lnTo>
                    <a:pt x="365256" y="78740"/>
                  </a:lnTo>
                  <a:lnTo>
                    <a:pt x="364655" y="66113"/>
                  </a:lnTo>
                  <a:lnTo>
                    <a:pt x="364066" y="55641"/>
                  </a:lnTo>
                  <a:lnTo>
                    <a:pt x="363552" y="48402"/>
                  </a:lnTo>
                  <a:lnTo>
                    <a:pt x="359571" y="35265"/>
                  </a:lnTo>
                  <a:lnTo>
                    <a:pt x="351641" y="27584"/>
                  </a:lnTo>
                  <a:lnTo>
                    <a:pt x="341843" y="25323"/>
                  </a:lnTo>
                  <a:lnTo>
                    <a:pt x="332259" y="28451"/>
                  </a:lnTo>
                  <a:lnTo>
                    <a:pt x="324971" y="36931"/>
                  </a:lnTo>
                  <a:lnTo>
                    <a:pt x="322150" y="48110"/>
                  </a:lnTo>
                  <a:lnTo>
                    <a:pt x="321711" y="56707"/>
                  </a:lnTo>
                  <a:lnTo>
                    <a:pt x="321365" y="67888"/>
                  </a:lnTo>
                  <a:lnTo>
                    <a:pt x="321106" y="81127"/>
                  </a:lnTo>
                  <a:lnTo>
                    <a:pt x="320926" y="95899"/>
                  </a:lnTo>
                  <a:lnTo>
                    <a:pt x="320778" y="127931"/>
                  </a:lnTo>
                  <a:lnTo>
                    <a:pt x="320986" y="174305"/>
                  </a:lnTo>
                  <a:lnTo>
                    <a:pt x="321144" y="187211"/>
                  </a:lnTo>
                  <a:lnTo>
                    <a:pt x="321335" y="197963"/>
                  </a:lnTo>
                  <a:lnTo>
                    <a:pt x="321553" y="206035"/>
                  </a:lnTo>
                  <a:lnTo>
                    <a:pt x="321730" y="210022"/>
                  </a:lnTo>
                  <a:lnTo>
                    <a:pt x="317823" y="221696"/>
                  </a:lnTo>
                  <a:lnTo>
                    <a:pt x="310433" y="220206"/>
                  </a:lnTo>
                  <a:lnTo>
                    <a:pt x="308497" y="214798"/>
                  </a:lnTo>
                  <a:lnTo>
                    <a:pt x="308433" y="210842"/>
                  </a:lnTo>
                  <a:lnTo>
                    <a:pt x="308299" y="203269"/>
                  </a:lnTo>
                  <a:lnTo>
                    <a:pt x="308107" y="192626"/>
                  </a:lnTo>
                  <a:lnTo>
                    <a:pt x="307869" y="179462"/>
                  </a:lnTo>
                  <a:lnTo>
                    <a:pt x="307595" y="164326"/>
                  </a:lnTo>
                  <a:lnTo>
                    <a:pt x="307297" y="147767"/>
                  </a:lnTo>
                  <a:lnTo>
                    <a:pt x="306986" y="130334"/>
                  </a:lnTo>
                  <a:lnTo>
                    <a:pt x="306674" y="112575"/>
                  </a:lnTo>
                  <a:lnTo>
                    <a:pt x="306373" y="95040"/>
                  </a:lnTo>
                  <a:lnTo>
                    <a:pt x="306093" y="78277"/>
                  </a:lnTo>
                  <a:lnTo>
                    <a:pt x="305846" y="62835"/>
                  </a:lnTo>
                  <a:lnTo>
                    <a:pt x="305643" y="49263"/>
                  </a:lnTo>
                  <a:lnTo>
                    <a:pt x="305496" y="38109"/>
                  </a:lnTo>
                  <a:lnTo>
                    <a:pt x="305411" y="25529"/>
                  </a:lnTo>
                  <a:lnTo>
                    <a:pt x="303028" y="13502"/>
                  </a:lnTo>
                  <a:lnTo>
                    <a:pt x="296632" y="5017"/>
                  </a:lnTo>
                  <a:lnTo>
                    <a:pt x="287803" y="405"/>
                  </a:lnTo>
                  <a:lnTo>
                    <a:pt x="278125" y="0"/>
                  </a:lnTo>
                  <a:lnTo>
                    <a:pt x="269179" y="4130"/>
                  </a:lnTo>
                  <a:lnTo>
                    <a:pt x="262548" y="13130"/>
                  </a:lnTo>
                  <a:lnTo>
                    <a:pt x="260008" y="23663"/>
                  </a:lnTo>
                  <a:lnTo>
                    <a:pt x="259649" y="30150"/>
                  </a:lnTo>
                  <a:lnTo>
                    <a:pt x="259466" y="39536"/>
                  </a:lnTo>
                  <a:lnTo>
                    <a:pt x="259547" y="65145"/>
                  </a:lnTo>
                  <a:lnTo>
                    <a:pt x="259772" y="80435"/>
                  </a:lnTo>
                  <a:lnTo>
                    <a:pt x="260093" y="96761"/>
                  </a:lnTo>
                  <a:lnTo>
                    <a:pt x="260491" y="113655"/>
                  </a:lnTo>
                  <a:lnTo>
                    <a:pt x="260944" y="130653"/>
                  </a:lnTo>
                  <a:lnTo>
                    <a:pt x="261433" y="147288"/>
                  </a:lnTo>
                  <a:lnTo>
                    <a:pt x="261939" y="163094"/>
                  </a:lnTo>
                  <a:lnTo>
                    <a:pt x="262441" y="177604"/>
                  </a:lnTo>
                  <a:lnTo>
                    <a:pt x="262919" y="190354"/>
                  </a:lnTo>
                  <a:lnTo>
                    <a:pt x="263354" y="200876"/>
                  </a:lnTo>
                  <a:lnTo>
                    <a:pt x="263724" y="208704"/>
                  </a:lnTo>
                  <a:lnTo>
                    <a:pt x="263996" y="213185"/>
                  </a:lnTo>
                  <a:lnTo>
                    <a:pt x="262643" y="224729"/>
                  </a:lnTo>
                  <a:lnTo>
                    <a:pt x="258395" y="231767"/>
                  </a:lnTo>
                  <a:lnTo>
                    <a:pt x="254028" y="231837"/>
                  </a:lnTo>
                  <a:lnTo>
                    <a:pt x="252300" y="223091"/>
                  </a:lnTo>
                  <a:lnTo>
                    <a:pt x="252211" y="210937"/>
                  </a:lnTo>
                  <a:lnTo>
                    <a:pt x="252007" y="201087"/>
                  </a:lnTo>
                  <a:lnTo>
                    <a:pt x="251706" y="189252"/>
                  </a:lnTo>
                  <a:lnTo>
                    <a:pt x="251316" y="175828"/>
                  </a:lnTo>
                  <a:lnTo>
                    <a:pt x="250846" y="161215"/>
                  </a:lnTo>
                  <a:lnTo>
                    <a:pt x="250302" y="145809"/>
                  </a:lnTo>
                  <a:lnTo>
                    <a:pt x="249692" y="130009"/>
                  </a:lnTo>
                  <a:lnTo>
                    <a:pt x="249025" y="114211"/>
                  </a:lnTo>
                  <a:lnTo>
                    <a:pt x="248306" y="98814"/>
                  </a:lnTo>
                  <a:lnTo>
                    <a:pt x="247545" y="84216"/>
                  </a:lnTo>
                  <a:lnTo>
                    <a:pt x="246762" y="71021"/>
                  </a:lnTo>
                  <a:lnTo>
                    <a:pt x="243924" y="56040"/>
                  </a:lnTo>
                  <a:lnTo>
                    <a:pt x="238345" y="46347"/>
                  </a:lnTo>
                  <a:lnTo>
                    <a:pt x="231023" y="41442"/>
                  </a:lnTo>
                  <a:lnTo>
                    <a:pt x="222957" y="40828"/>
                  </a:lnTo>
                  <a:lnTo>
                    <a:pt x="215146" y="44006"/>
                  </a:lnTo>
                  <a:lnTo>
                    <a:pt x="208589" y="50478"/>
                  </a:lnTo>
                  <a:lnTo>
                    <a:pt x="204284" y="59746"/>
                  </a:lnTo>
                  <a:close/>
                </a:path>
              </a:pathLst>
            </a:custGeom>
            <a:solidFill>
              <a:srgbClr val="C04031"/>
            </a:solidFill>
          </p:spPr>
          <p:txBody>
            <a:bodyPr wrap="square" lIns="0" tIns="0" rIns="0" bIns="0" rtlCol="0">
              <a:noAutofit/>
            </a:bodyPr>
            <a:lstStyle/>
            <a:p>
              <a:endParaRPr/>
            </a:p>
          </p:txBody>
        </p:sp>
        <p:sp>
          <p:nvSpPr>
            <p:cNvPr id="25" name="object 25"/>
            <p:cNvSpPr/>
            <p:nvPr/>
          </p:nvSpPr>
          <p:spPr>
            <a:xfrm>
              <a:off x="754269" y="7021334"/>
              <a:ext cx="34353" cy="52069"/>
            </a:xfrm>
            <a:custGeom>
              <a:avLst/>
              <a:gdLst/>
              <a:ahLst/>
              <a:cxnLst/>
              <a:rect l="l" t="t" r="r" b="b"/>
              <a:pathLst>
                <a:path w="34353" h="52070">
                  <a:moveTo>
                    <a:pt x="0" y="0"/>
                  </a:moveTo>
                  <a:lnTo>
                    <a:pt x="0" y="48818"/>
                  </a:lnTo>
                  <a:lnTo>
                    <a:pt x="34353" y="52070"/>
                  </a:lnTo>
                  <a:lnTo>
                    <a:pt x="30911" y="0"/>
                  </a:lnTo>
                  <a:lnTo>
                    <a:pt x="0" y="0"/>
                  </a:lnTo>
                  <a:close/>
                </a:path>
              </a:pathLst>
            </a:custGeom>
            <a:solidFill>
              <a:srgbClr val="C04031"/>
            </a:solidFill>
          </p:spPr>
          <p:txBody>
            <a:bodyPr wrap="square" lIns="0" tIns="0" rIns="0" bIns="0" rtlCol="0">
              <a:noAutofit/>
            </a:bodyPr>
            <a:lstStyle/>
            <a:p>
              <a:endParaRPr/>
            </a:p>
          </p:txBody>
        </p:sp>
        <p:sp>
          <p:nvSpPr>
            <p:cNvPr id="26" name="object 26"/>
            <p:cNvSpPr/>
            <p:nvPr/>
          </p:nvSpPr>
          <p:spPr>
            <a:xfrm>
              <a:off x="811038" y="7019886"/>
              <a:ext cx="37604" cy="50253"/>
            </a:xfrm>
            <a:custGeom>
              <a:avLst/>
              <a:gdLst/>
              <a:ahLst/>
              <a:cxnLst/>
              <a:rect l="l" t="t" r="r" b="b"/>
              <a:pathLst>
                <a:path w="37604" h="50253">
                  <a:moveTo>
                    <a:pt x="0" y="0"/>
                  </a:moveTo>
                  <a:lnTo>
                    <a:pt x="177" y="50253"/>
                  </a:lnTo>
                  <a:lnTo>
                    <a:pt x="37604" y="50253"/>
                  </a:lnTo>
                  <a:lnTo>
                    <a:pt x="32727" y="1447"/>
                  </a:lnTo>
                  <a:lnTo>
                    <a:pt x="0" y="0"/>
                  </a:lnTo>
                  <a:close/>
                </a:path>
              </a:pathLst>
            </a:custGeom>
            <a:solidFill>
              <a:srgbClr val="C04031"/>
            </a:solidFill>
          </p:spPr>
          <p:txBody>
            <a:bodyPr wrap="square" lIns="0" tIns="0" rIns="0" bIns="0" rtlCol="0">
              <a:noAutofit/>
            </a:bodyPr>
            <a:lstStyle/>
            <a:p>
              <a:endParaRPr/>
            </a:p>
          </p:txBody>
        </p:sp>
        <p:sp>
          <p:nvSpPr>
            <p:cNvPr id="27" name="object 27"/>
            <p:cNvSpPr/>
            <p:nvPr/>
          </p:nvSpPr>
          <p:spPr>
            <a:xfrm>
              <a:off x="876307" y="7021334"/>
              <a:ext cx="22771" cy="45554"/>
            </a:xfrm>
            <a:custGeom>
              <a:avLst/>
              <a:gdLst/>
              <a:ahLst/>
              <a:cxnLst/>
              <a:rect l="l" t="t" r="r" b="b"/>
              <a:pathLst>
                <a:path w="22771" h="45554">
                  <a:moveTo>
                    <a:pt x="3251" y="0"/>
                  </a:moveTo>
                  <a:lnTo>
                    <a:pt x="0" y="42303"/>
                  </a:lnTo>
                  <a:lnTo>
                    <a:pt x="21145" y="45554"/>
                  </a:lnTo>
                  <a:lnTo>
                    <a:pt x="22771" y="0"/>
                  </a:lnTo>
                  <a:lnTo>
                    <a:pt x="3251" y="0"/>
                  </a:lnTo>
                  <a:close/>
                </a:path>
              </a:pathLst>
            </a:custGeom>
            <a:solidFill>
              <a:srgbClr val="C04031"/>
            </a:solidFill>
          </p:spPr>
          <p:txBody>
            <a:bodyPr wrap="square" lIns="0" tIns="0" rIns="0" bIns="0" rtlCol="0">
              <a:noAutofit/>
            </a:bodyPr>
            <a:lstStyle/>
            <a:p>
              <a:endParaRPr/>
            </a:p>
          </p:txBody>
        </p:sp>
        <p:sp>
          <p:nvSpPr>
            <p:cNvPr id="28" name="object 28"/>
            <p:cNvSpPr/>
            <p:nvPr/>
          </p:nvSpPr>
          <p:spPr>
            <a:xfrm>
              <a:off x="752643" y="7092205"/>
              <a:ext cx="25133" cy="43395"/>
            </a:xfrm>
            <a:custGeom>
              <a:avLst/>
              <a:gdLst/>
              <a:ahLst/>
              <a:cxnLst/>
              <a:rect l="l" t="t" r="r" b="b"/>
              <a:pathLst>
                <a:path w="25133" h="43395">
                  <a:moveTo>
                    <a:pt x="1625" y="0"/>
                  </a:moveTo>
                  <a:lnTo>
                    <a:pt x="0" y="43395"/>
                  </a:lnTo>
                  <a:lnTo>
                    <a:pt x="23685" y="43395"/>
                  </a:lnTo>
                  <a:lnTo>
                    <a:pt x="25133" y="0"/>
                  </a:lnTo>
                  <a:lnTo>
                    <a:pt x="1625" y="0"/>
                  </a:lnTo>
                  <a:close/>
                </a:path>
              </a:pathLst>
            </a:custGeom>
            <a:solidFill>
              <a:srgbClr val="C04031"/>
            </a:solidFill>
          </p:spPr>
          <p:txBody>
            <a:bodyPr wrap="square" lIns="0" tIns="0" rIns="0" bIns="0" rtlCol="0">
              <a:noAutofit/>
            </a:bodyPr>
            <a:lstStyle/>
            <a:p>
              <a:endParaRPr/>
            </a:p>
          </p:txBody>
        </p:sp>
        <p:sp>
          <p:nvSpPr>
            <p:cNvPr id="29" name="object 29"/>
            <p:cNvSpPr/>
            <p:nvPr/>
          </p:nvSpPr>
          <p:spPr>
            <a:xfrm>
              <a:off x="813931" y="7089311"/>
              <a:ext cx="28206" cy="52425"/>
            </a:xfrm>
            <a:custGeom>
              <a:avLst/>
              <a:gdLst/>
              <a:ahLst/>
              <a:cxnLst/>
              <a:rect l="l" t="t" r="r" b="b"/>
              <a:pathLst>
                <a:path w="28206" h="52425">
                  <a:moveTo>
                    <a:pt x="0" y="0"/>
                  </a:moveTo>
                  <a:lnTo>
                    <a:pt x="0" y="52425"/>
                  </a:lnTo>
                  <a:lnTo>
                    <a:pt x="24942" y="49174"/>
                  </a:lnTo>
                  <a:lnTo>
                    <a:pt x="28206" y="2895"/>
                  </a:lnTo>
                  <a:lnTo>
                    <a:pt x="0" y="0"/>
                  </a:lnTo>
                  <a:close/>
                </a:path>
              </a:pathLst>
            </a:custGeom>
            <a:solidFill>
              <a:srgbClr val="C04031"/>
            </a:solidFill>
          </p:spPr>
          <p:txBody>
            <a:bodyPr wrap="square" lIns="0" tIns="0" rIns="0" bIns="0" rtlCol="0">
              <a:noAutofit/>
            </a:bodyPr>
            <a:lstStyle/>
            <a:p>
              <a:endParaRPr/>
            </a:p>
          </p:txBody>
        </p:sp>
        <p:sp>
          <p:nvSpPr>
            <p:cNvPr id="30" name="object 30"/>
            <p:cNvSpPr/>
            <p:nvPr/>
          </p:nvSpPr>
          <p:spPr>
            <a:xfrm>
              <a:off x="874678" y="7084792"/>
              <a:ext cx="30378" cy="49352"/>
            </a:xfrm>
            <a:custGeom>
              <a:avLst/>
              <a:gdLst/>
              <a:ahLst/>
              <a:cxnLst/>
              <a:rect l="l" t="t" r="r" b="b"/>
              <a:pathLst>
                <a:path w="30378" h="49352">
                  <a:moveTo>
                    <a:pt x="0" y="1625"/>
                  </a:moveTo>
                  <a:lnTo>
                    <a:pt x="0" y="49352"/>
                  </a:lnTo>
                  <a:lnTo>
                    <a:pt x="28930" y="46469"/>
                  </a:lnTo>
                  <a:lnTo>
                    <a:pt x="30378" y="0"/>
                  </a:lnTo>
                  <a:lnTo>
                    <a:pt x="0" y="1625"/>
                  </a:lnTo>
                  <a:close/>
                </a:path>
              </a:pathLst>
            </a:custGeom>
            <a:solidFill>
              <a:srgbClr val="C04031"/>
            </a:solidFill>
          </p:spPr>
          <p:txBody>
            <a:bodyPr wrap="square" lIns="0" tIns="0" rIns="0" bIns="0" rtlCol="0">
              <a:noAutofit/>
            </a:bodyPr>
            <a:lstStyle/>
            <a:p>
              <a:endParaRPr/>
            </a:p>
          </p:txBody>
        </p:sp>
        <p:sp>
          <p:nvSpPr>
            <p:cNvPr id="31" name="object 31"/>
            <p:cNvSpPr/>
            <p:nvPr/>
          </p:nvSpPr>
          <p:spPr>
            <a:xfrm>
              <a:off x="754269" y="7167413"/>
              <a:ext cx="26390" cy="41948"/>
            </a:xfrm>
            <a:custGeom>
              <a:avLst/>
              <a:gdLst/>
              <a:ahLst/>
              <a:cxnLst/>
              <a:rect l="l" t="t" r="r" b="b"/>
              <a:pathLst>
                <a:path w="26390" h="41948">
                  <a:moveTo>
                    <a:pt x="0" y="0"/>
                  </a:moveTo>
                  <a:lnTo>
                    <a:pt x="3251" y="39052"/>
                  </a:lnTo>
                  <a:lnTo>
                    <a:pt x="26390" y="41948"/>
                  </a:lnTo>
                  <a:lnTo>
                    <a:pt x="23507" y="0"/>
                  </a:lnTo>
                  <a:lnTo>
                    <a:pt x="0" y="0"/>
                  </a:lnTo>
                  <a:close/>
                </a:path>
              </a:pathLst>
            </a:custGeom>
            <a:solidFill>
              <a:srgbClr val="C04031"/>
            </a:solidFill>
          </p:spPr>
          <p:txBody>
            <a:bodyPr wrap="square" lIns="0" tIns="0" rIns="0" bIns="0" rtlCol="0">
              <a:noAutofit/>
            </a:bodyPr>
            <a:lstStyle/>
            <a:p>
              <a:endParaRPr/>
            </a:p>
          </p:txBody>
        </p:sp>
        <p:sp>
          <p:nvSpPr>
            <p:cNvPr id="32" name="object 32"/>
            <p:cNvSpPr/>
            <p:nvPr/>
          </p:nvSpPr>
          <p:spPr>
            <a:xfrm>
              <a:off x="816823" y="7164520"/>
              <a:ext cx="25311" cy="47726"/>
            </a:xfrm>
            <a:custGeom>
              <a:avLst/>
              <a:gdLst/>
              <a:ahLst/>
              <a:cxnLst/>
              <a:rect l="l" t="t" r="r" b="b"/>
              <a:pathLst>
                <a:path w="25311" h="47726">
                  <a:moveTo>
                    <a:pt x="0" y="0"/>
                  </a:moveTo>
                  <a:lnTo>
                    <a:pt x="0" y="44831"/>
                  </a:lnTo>
                  <a:lnTo>
                    <a:pt x="25311" y="47726"/>
                  </a:lnTo>
                  <a:lnTo>
                    <a:pt x="22059" y="0"/>
                  </a:lnTo>
                  <a:lnTo>
                    <a:pt x="0" y="0"/>
                  </a:lnTo>
                  <a:close/>
                </a:path>
              </a:pathLst>
            </a:custGeom>
            <a:solidFill>
              <a:srgbClr val="C04031"/>
            </a:solidFill>
          </p:spPr>
          <p:txBody>
            <a:bodyPr wrap="square" lIns="0" tIns="0" rIns="0" bIns="0" rtlCol="0">
              <a:noAutofit/>
            </a:bodyPr>
            <a:lstStyle/>
            <a:p>
              <a:endParaRPr/>
            </a:p>
          </p:txBody>
        </p:sp>
        <p:sp>
          <p:nvSpPr>
            <p:cNvPr id="33" name="object 33"/>
            <p:cNvSpPr/>
            <p:nvPr/>
          </p:nvSpPr>
          <p:spPr>
            <a:xfrm>
              <a:off x="877933" y="7167413"/>
              <a:ext cx="24218" cy="44843"/>
            </a:xfrm>
            <a:custGeom>
              <a:avLst/>
              <a:gdLst/>
              <a:ahLst/>
              <a:cxnLst/>
              <a:rect l="l" t="t" r="r" b="b"/>
              <a:pathLst>
                <a:path w="24218" h="44843">
                  <a:moveTo>
                    <a:pt x="1625" y="0"/>
                  </a:moveTo>
                  <a:lnTo>
                    <a:pt x="0" y="44843"/>
                  </a:lnTo>
                  <a:lnTo>
                    <a:pt x="24218" y="44843"/>
                  </a:lnTo>
                  <a:lnTo>
                    <a:pt x="22783" y="0"/>
                  </a:lnTo>
                  <a:lnTo>
                    <a:pt x="1625" y="0"/>
                  </a:lnTo>
                  <a:close/>
                </a:path>
              </a:pathLst>
            </a:custGeom>
            <a:solidFill>
              <a:srgbClr val="C04031"/>
            </a:solidFill>
          </p:spPr>
          <p:txBody>
            <a:bodyPr wrap="square" lIns="0" tIns="0" rIns="0" bIns="0" rtlCol="0">
              <a:noAutofit/>
            </a:bodyPr>
            <a:lstStyle/>
            <a:p>
              <a:endParaRPr/>
            </a:p>
          </p:txBody>
        </p:sp>
        <p:sp>
          <p:nvSpPr>
            <p:cNvPr id="34" name="object 34"/>
            <p:cNvSpPr/>
            <p:nvPr/>
          </p:nvSpPr>
          <p:spPr>
            <a:xfrm>
              <a:off x="760776" y="7234490"/>
              <a:ext cx="21336" cy="50444"/>
            </a:xfrm>
            <a:custGeom>
              <a:avLst/>
              <a:gdLst/>
              <a:ahLst/>
              <a:cxnLst/>
              <a:rect l="l" t="t" r="r" b="b"/>
              <a:pathLst>
                <a:path w="21335" h="50444">
                  <a:moveTo>
                    <a:pt x="0" y="1625"/>
                  </a:moveTo>
                  <a:lnTo>
                    <a:pt x="0" y="48806"/>
                  </a:lnTo>
                  <a:lnTo>
                    <a:pt x="21336" y="50444"/>
                  </a:lnTo>
                  <a:lnTo>
                    <a:pt x="21336" y="0"/>
                  </a:lnTo>
                  <a:lnTo>
                    <a:pt x="0" y="1625"/>
                  </a:lnTo>
                  <a:close/>
                </a:path>
              </a:pathLst>
            </a:custGeom>
            <a:solidFill>
              <a:srgbClr val="C04031"/>
            </a:solidFill>
          </p:spPr>
          <p:txBody>
            <a:bodyPr wrap="square" lIns="0" tIns="0" rIns="0" bIns="0" rtlCol="0">
              <a:noAutofit/>
            </a:bodyPr>
            <a:lstStyle/>
            <a:p>
              <a:endParaRPr/>
            </a:p>
          </p:txBody>
        </p:sp>
        <p:sp>
          <p:nvSpPr>
            <p:cNvPr id="35" name="object 35"/>
            <p:cNvSpPr/>
            <p:nvPr/>
          </p:nvSpPr>
          <p:spPr>
            <a:xfrm>
              <a:off x="832732" y="7236117"/>
              <a:ext cx="0" cy="68694"/>
            </a:xfrm>
            <a:custGeom>
              <a:avLst/>
              <a:gdLst/>
              <a:ahLst/>
              <a:cxnLst/>
              <a:rect l="l" t="t" r="r" b="b"/>
              <a:pathLst>
                <a:path h="68694">
                  <a:moveTo>
                    <a:pt x="0" y="0"/>
                  </a:moveTo>
                  <a:lnTo>
                    <a:pt x="0" y="68694"/>
                  </a:lnTo>
                </a:path>
              </a:pathLst>
            </a:custGeom>
            <a:ln w="44665">
              <a:solidFill>
                <a:srgbClr val="C04031"/>
              </a:solidFill>
            </a:ln>
          </p:spPr>
          <p:txBody>
            <a:bodyPr wrap="square" lIns="0" tIns="0" rIns="0" bIns="0" rtlCol="0">
              <a:noAutofit/>
            </a:bodyPr>
            <a:lstStyle/>
            <a:p>
              <a:endParaRPr/>
            </a:p>
          </p:txBody>
        </p:sp>
        <p:sp>
          <p:nvSpPr>
            <p:cNvPr id="36" name="object 36"/>
            <p:cNvSpPr/>
            <p:nvPr/>
          </p:nvSpPr>
          <p:spPr>
            <a:xfrm>
              <a:off x="881185" y="7236115"/>
              <a:ext cx="29654" cy="43929"/>
            </a:xfrm>
            <a:custGeom>
              <a:avLst/>
              <a:gdLst/>
              <a:ahLst/>
              <a:cxnLst/>
              <a:rect l="l" t="t" r="r" b="b"/>
              <a:pathLst>
                <a:path w="29654" h="43929">
                  <a:moveTo>
                    <a:pt x="0" y="0"/>
                  </a:moveTo>
                  <a:lnTo>
                    <a:pt x="0" y="42303"/>
                  </a:lnTo>
                  <a:lnTo>
                    <a:pt x="29654" y="43929"/>
                  </a:lnTo>
                  <a:lnTo>
                    <a:pt x="25311" y="0"/>
                  </a:lnTo>
                  <a:lnTo>
                    <a:pt x="0" y="0"/>
                  </a:lnTo>
                  <a:close/>
                </a:path>
              </a:pathLst>
            </a:custGeom>
            <a:solidFill>
              <a:srgbClr val="C04031"/>
            </a:solidFill>
          </p:spPr>
          <p:txBody>
            <a:bodyPr wrap="square" lIns="0" tIns="0" rIns="0" bIns="0" rtlCol="0">
              <a:noAutofit/>
            </a:bodyPr>
            <a:lstStyle/>
            <a:p>
              <a:endParaRPr/>
            </a:p>
          </p:txBody>
        </p:sp>
        <p:sp>
          <p:nvSpPr>
            <p:cNvPr id="20" name="object 20"/>
            <p:cNvSpPr/>
            <p:nvPr/>
          </p:nvSpPr>
          <p:spPr>
            <a:xfrm>
              <a:off x="1315706" y="6998896"/>
              <a:ext cx="2332545" cy="168935"/>
            </a:xfrm>
            <a:custGeom>
              <a:avLst/>
              <a:gdLst/>
              <a:ahLst/>
              <a:cxnLst/>
              <a:rect l="l" t="t" r="r" b="b"/>
              <a:pathLst>
                <a:path w="2332545" h="168935">
                  <a:moveTo>
                    <a:pt x="2144872" y="85991"/>
                  </a:moveTo>
                  <a:lnTo>
                    <a:pt x="2153376" y="75305"/>
                  </a:lnTo>
                  <a:lnTo>
                    <a:pt x="2167534" y="70853"/>
                  </a:lnTo>
                  <a:lnTo>
                    <a:pt x="2182543" y="76101"/>
                  </a:lnTo>
                  <a:lnTo>
                    <a:pt x="2196135" y="58832"/>
                  </a:lnTo>
                  <a:lnTo>
                    <a:pt x="2182323" y="52937"/>
                  </a:lnTo>
                  <a:lnTo>
                    <a:pt x="2169160" y="51473"/>
                  </a:lnTo>
                  <a:lnTo>
                    <a:pt x="2153612" y="53494"/>
                  </a:lnTo>
                  <a:lnTo>
                    <a:pt x="2144872" y="85991"/>
                  </a:lnTo>
                  <a:close/>
                </a:path>
                <a:path w="2332545" h="168935">
                  <a:moveTo>
                    <a:pt x="2259797" y="85993"/>
                  </a:moveTo>
                  <a:lnTo>
                    <a:pt x="2268302" y="75309"/>
                  </a:lnTo>
                  <a:lnTo>
                    <a:pt x="2282469" y="70853"/>
                  </a:lnTo>
                  <a:lnTo>
                    <a:pt x="2297477" y="76104"/>
                  </a:lnTo>
                  <a:lnTo>
                    <a:pt x="2311057" y="58832"/>
                  </a:lnTo>
                  <a:lnTo>
                    <a:pt x="2297245" y="52937"/>
                  </a:lnTo>
                  <a:lnTo>
                    <a:pt x="2284082" y="51473"/>
                  </a:lnTo>
                  <a:lnTo>
                    <a:pt x="2268535" y="53494"/>
                  </a:lnTo>
                  <a:lnTo>
                    <a:pt x="2259797" y="85993"/>
                  </a:lnTo>
                  <a:close/>
                </a:path>
                <a:path w="2332545" h="168935">
                  <a:moveTo>
                    <a:pt x="2265385" y="165806"/>
                  </a:moveTo>
                  <a:lnTo>
                    <a:pt x="2280438" y="168674"/>
                  </a:lnTo>
                  <a:lnTo>
                    <a:pt x="2287079" y="168935"/>
                  </a:lnTo>
                  <a:lnTo>
                    <a:pt x="2301641" y="168032"/>
                  </a:lnTo>
                  <a:lnTo>
                    <a:pt x="2314339" y="165656"/>
                  </a:lnTo>
                  <a:lnTo>
                    <a:pt x="2324992" y="162303"/>
                  </a:lnTo>
                  <a:lnTo>
                    <a:pt x="2326309" y="161785"/>
                  </a:lnTo>
                  <a:lnTo>
                    <a:pt x="2322156" y="142163"/>
                  </a:lnTo>
                  <a:lnTo>
                    <a:pt x="2311224" y="145359"/>
                  </a:lnTo>
                  <a:lnTo>
                    <a:pt x="2298310" y="147035"/>
                  </a:lnTo>
                  <a:lnTo>
                    <a:pt x="2291003" y="147243"/>
                  </a:lnTo>
                  <a:lnTo>
                    <a:pt x="2276621" y="145105"/>
                  </a:lnTo>
                  <a:lnTo>
                    <a:pt x="2264967" y="138446"/>
                  </a:lnTo>
                  <a:lnTo>
                    <a:pt x="2257793" y="126901"/>
                  </a:lnTo>
                  <a:lnTo>
                    <a:pt x="2256383" y="118160"/>
                  </a:lnTo>
                  <a:lnTo>
                    <a:pt x="2331618" y="118160"/>
                  </a:lnTo>
                  <a:lnTo>
                    <a:pt x="2332088" y="115620"/>
                  </a:lnTo>
                  <a:lnTo>
                    <a:pt x="2332545" y="111467"/>
                  </a:lnTo>
                  <a:lnTo>
                    <a:pt x="2332545" y="106159"/>
                  </a:lnTo>
                  <a:lnTo>
                    <a:pt x="2331409" y="92990"/>
                  </a:lnTo>
                  <a:lnTo>
                    <a:pt x="2327725" y="79971"/>
                  </a:lnTo>
                  <a:lnTo>
                    <a:pt x="2321079" y="68215"/>
                  </a:lnTo>
                  <a:lnTo>
                    <a:pt x="2311057" y="58832"/>
                  </a:lnTo>
                  <a:lnTo>
                    <a:pt x="2297477" y="76104"/>
                  </a:lnTo>
                  <a:lnTo>
                    <a:pt x="2304412" y="87785"/>
                  </a:lnTo>
                  <a:lnTo>
                    <a:pt x="2305773" y="98310"/>
                  </a:lnTo>
                  <a:lnTo>
                    <a:pt x="2256383" y="98310"/>
                  </a:lnTo>
                  <a:lnTo>
                    <a:pt x="2259797" y="85993"/>
                  </a:lnTo>
                  <a:lnTo>
                    <a:pt x="2268535" y="53494"/>
                  </a:lnTo>
                  <a:lnTo>
                    <a:pt x="2255506" y="59146"/>
                  </a:lnTo>
                  <a:lnTo>
                    <a:pt x="2245038" y="67810"/>
                  </a:lnTo>
                  <a:lnTo>
                    <a:pt x="2237172" y="78867"/>
                  </a:lnTo>
                  <a:lnTo>
                    <a:pt x="2231948" y="91700"/>
                  </a:lnTo>
                  <a:lnTo>
                    <a:pt x="2229410" y="105689"/>
                  </a:lnTo>
                  <a:lnTo>
                    <a:pt x="2229154" y="111937"/>
                  </a:lnTo>
                  <a:lnTo>
                    <a:pt x="2230702" y="127152"/>
                  </a:lnTo>
                  <a:lnTo>
                    <a:pt x="2235247" y="140395"/>
                  </a:lnTo>
                  <a:lnTo>
                    <a:pt x="2242641" y="151418"/>
                  </a:lnTo>
                  <a:lnTo>
                    <a:pt x="2252736" y="159971"/>
                  </a:lnTo>
                  <a:lnTo>
                    <a:pt x="2265385" y="165806"/>
                  </a:lnTo>
                  <a:close/>
                </a:path>
                <a:path w="2332545" h="168935">
                  <a:moveTo>
                    <a:pt x="2150462" y="165806"/>
                  </a:moveTo>
                  <a:lnTo>
                    <a:pt x="2165515" y="168674"/>
                  </a:lnTo>
                  <a:lnTo>
                    <a:pt x="2172157" y="168935"/>
                  </a:lnTo>
                  <a:lnTo>
                    <a:pt x="2186719" y="168032"/>
                  </a:lnTo>
                  <a:lnTo>
                    <a:pt x="2199417" y="165656"/>
                  </a:lnTo>
                  <a:lnTo>
                    <a:pt x="2210070" y="162303"/>
                  </a:lnTo>
                  <a:lnTo>
                    <a:pt x="2211387" y="161785"/>
                  </a:lnTo>
                  <a:lnTo>
                    <a:pt x="2207234" y="142163"/>
                  </a:lnTo>
                  <a:lnTo>
                    <a:pt x="2196302" y="145359"/>
                  </a:lnTo>
                  <a:lnTo>
                    <a:pt x="2183388" y="147035"/>
                  </a:lnTo>
                  <a:lnTo>
                    <a:pt x="2176081" y="147243"/>
                  </a:lnTo>
                  <a:lnTo>
                    <a:pt x="2161693" y="145105"/>
                  </a:lnTo>
                  <a:lnTo>
                    <a:pt x="2150041" y="138446"/>
                  </a:lnTo>
                  <a:lnTo>
                    <a:pt x="2142870" y="126901"/>
                  </a:lnTo>
                  <a:lnTo>
                    <a:pt x="2141461" y="118160"/>
                  </a:lnTo>
                  <a:lnTo>
                    <a:pt x="2216696" y="118160"/>
                  </a:lnTo>
                  <a:lnTo>
                    <a:pt x="2217153" y="115620"/>
                  </a:lnTo>
                  <a:lnTo>
                    <a:pt x="2217623" y="111467"/>
                  </a:lnTo>
                  <a:lnTo>
                    <a:pt x="2217623" y="106159"/>
                  </a:lnTo>
                  <a:lnTo>
                    <a:pt x="2216487" y="92990"/>
                  </a:lnTo>
                  <a:lnTo>
                    <a:pt x="2212803" y="79971"/>
                  </a:lnTo>
                  <a:lnTo>
                    <a:pt x="2206157" y="68215"/>
                  </a:lnTo>
                  <a:lnTo>
                    <a:pt x="2196135" y="58832"/>
                  </a:lnTo>
                  <a:lnTo>
                    <a:pt x="2182543" y="76101"/>
                  </a:lnTo>
                  <a:lnTo>
                    <a:pt x="2189485" y="87779"/>
                  </a:lnTo>
                  <a:lnTo>
                    <a:pt x="2190851" y="98310"/>
                  </a:lnTo>
                  <a:lnTo>
                    <a:pt x="2141461" y="98310"/>
                  </a:lnTo>
                  <a:lnTo>
                    <a:pt x="2144872" y="85991"/>
                  </a:lnTo>
                  <a:lnTo>
                    <a:pt x="2153612" y="53494"/>
                  </a:lnTo>
                  <a:lnTo>
                    <a:pt x="2140584" y="59146"/>
                  </a:lnTo>
                  <a:lnTo>
                    <a:pt x="2130116" y="67810"/>
                  </a:lnTo>
                  <a:lnTo>
                    <a:pt x="2122249" y="78867"/>
                  </a:lnTo>
                  <a:lnTo>
                    <a:pt x="2117026" y="91700"/>
                  </a:lnTo>
                  <a:lnTo>
                    <a:pt x="2114488" y="105689"/>
                  </a:lnTo>
                  <a:lnTo>
                    <a:pt x="2114232" y="111937"/>
                  </a:lnTo>
                  <a:lnTo>
                    <a:pt x="2115780" y="127152"/>
                  </a:lnTo>
                  <a:lnTo>
                    <a:pt x="2120325" y="140395"/>
                  </a:lnTo>
                  <a:lnTo>
                    <a:pt x="2127719" y="151418"/>
                  </a:lnTo>
                  <a:lnTo>
                    <a:pt x="2137814" y="159971"/>
                  </a:lnTo>
                  <a:lnTo>
                    <a:pt x="2150462" y="165806"/>
                  </a:lnTo>
                  <a:close/>
                </a:path>
                <a:path w="2332545" h="168935">
                  <a:moveTo>
                    <a:pt x="41770" y="44780"/>
                  </a:moveTo>
                  <a:lnTo>
                    <a:pt x="99923" y="44780"/>
                  </a:lnTo>
                  <a:lnTo>
                    <a:pt x="99923" y="10845"/>
                  </a:lnTo>
                  <a:lnTo>
                    <a:pt x="0" y="10845"/>
                  </a:lnTo>
                  <a:lnTo>
                    <a:pt x="0" y="166395"/>
                  </a:lnTo>
                  <a:lnTo>
                    <a:pt x="41770" y="166395"/>
                  </a:lnTo>
                  <a:lnTo>
                    <a:pt x="41770" y="107314"/>
                  </a:lnTo>
                  <a:lnTo>
                    <a:pt x="96469" y="107314"/>
                  </a:lnTo>
                  <a:lnTo>
                    <a:pt x="96469" y="73621"/>
                  </a:lnTo>
                  <a:lnTo>
                    <a:pt x="41770" y="73621"/>
                  </a:lnTo>
                  <a:lnTo>
                    <a:pt x="41770" y="44780"/>
                  </a:lnTo>
                  <a:close/>
                </a:path>
                <a:path w="2332545" h="168935">
                  <a:moveTo>
                    <a:pt x="117475" y="54000"/>
                  </a:moveTo>
                  <a:lnTo>
                    <a:pt x="117475" y="166395"/>
                  </a:lnTo>
                  <a:lnTo>
                    <a:pt x="146088" y="166395"/>
                  </a:lnTo>
                  <a:lnTo>
                    <a:pt x="146088" y="54000"/>
                  </a:lnTo>
                  <a:lnTo>
                    <a:pt x="117475" y="54000"/>
                  </a:lnTo>
                  <a:close/>
                </a:path>
                <a:path w="2332545" h="168935">
                  <a:moveTo>
                    <a:pt x="147701" y="22618"/>
                  </a:moveTo>
                  <a:lnTo>
                    <a:pt x="147472" y="13855"/>
                  </a:lnTo>
                  <a:lnTo>
                    <a:pt x="141465" y="7162"/>
                  </a:lnTo>
                  <a:lnTo>
                    <a:pt x="122313" y="7162"/>
                  </a:lnTo>
                  <a:lnTo>
                    <a:pt x="115849" y="13855"/>
                  </a:lnTo>
                  <a:lnTo>
                    <a:pt x="115849" y="31165"/>
                  </a:lnTo>
                  <a:lnTo>
                    <a:pt x="122085" y="37845"/>
                  </a:lnTo>
                  <a:lnTo>
                    <a:pt x="141465" y="37845"/>
                  </a:lnTo>
                  <a:lnTo>
                    <a:pt x="147701" y="31165"/>
                  </a:lnTo>
                  <a:lnTo>
                    <a:pt x="147701" y="22618"/>
                  </a:lnTo>
                  <a:close/>
                </a:path>
                <a:path w="2332545" h="168935">
                  <a:moveTo>
                    <a:pt x="164223" y="54000"/>
                  </a:moveTo>
                  <a:lnTo>
                    <a:pt x="164223" y="75234"/>
                  </a:lnTo>
                  <a:lnTo>
                    <a:pt x="179451" y="75234"/>
                  </a:lnTo>
                  <a:lnTo>
                    <a:pt x="179451" y="166395"/>
                  </a:lnTo>
                  <a:lnTo>
                    <a:pt x="207835" y="166395"/>
                  </a:lnTo>
                  <a:lnTo>
                    <a:pt x="207835" y="75234"/>
                  </a:lnTo>
                  <a:lnTo>
                    <a:pt x="232295" y="75234"/>
                  </a:lnTo>
                  <a:lnTo>
                    <a:pt x="232295" y="54000"/>
                  </a:lnTo>
                  <a:lnTo>
                    <a:pt x="207606" y="54000"/>
                  </a:lnTo>
                  <a:lnTo>
                    <a:pt x="207606" y="48234"/>
                  </a:lnTo>
                  <a:lnTo>
                    <a:pt x="210198" y="33276"/>
                  </a:lnTo>
                  <a:lnTo>
                    <a:pt x="219081" y="23985"/>
                  </a:lnTo>
                  <a:lnTo>
                    <a:pt x="226529" y="22618"/>
                  </a:lnTo>
                  <a:lnTo>
                    <a:pt x="231609" y="22618"/>
                  </a:lnTo>
                  <a:lnTo>
                    <a:pt x="235534" y="23545"/>
                  </a:lnTo>
                  <a:lnTo>
                    <a:pt x="238531" y="24701"/>
                  </a:lnTo>
                  <a:lnTo>
                    <a:pt x="240601" y="2768"/>
                  </a:lnTo>
                  <a:lnTo>
                    <a:pt x="235991" y="1155"/>
                  </a:lnTo>
                  <a:lnTo>
                    <a:pt x="229997" y="0"/>
                  </a:lnTo>
                  <a:lnTo>
                    <a:pt x="222377" y="0"/>
                  </a:lnTo>
                  <a:lnTo>
                    <a:pt x="210070" y="1612"/>
                  </a:lnTo>
                  <a:lnTo>
                    <a:pt x="198018" y="6938"/>
                  </a:lnTo>
                  <a:lnTo>
                    <a:pt x="193065" y="10845"/>
                  </a:lnTo>
                  <a:lnTo>
                    <a:pt x="185617" y="20888"/>
                  </a:lnTo>
                  <a:lnTo>
                    <a:pt x="181207" y="33067"/>
                  </a:lnTo>
                  <a:lnTo>
                    <a:pt x="179498" y="46413"/>
                  </a:lnTo>
                  <a:lnTo>
                    <a:pt x="179451" y="54000"/>
                  </a:lnTo>
                  <a:lnTo>
                    <a:pt x="164223" y="54000"/>
                  </a:lnTo>
                  <a:close/>
                </a:path>
                <a:path w="2332545" h="168935">
                  <a:moveTo>
                    <a:pt x="285140" y="138468"/>
                  </a:moveTo>
                  <a:lnTo>
                    <a:pt x="285140" y="75234"/>
                  </a:lnTo>
                  <a:lnTo>
                    <a:pt x="312140" y="75234"/>
                  </a:lnTo>
                  <a:lnTo>
                    <a:pt x="312140" y="54000"/>
                  </a:lnTo>
                  <a:lnTo>
                    <a:pt x="285140" y="54000"/>
                  </a:lnTo>
                  <a:lnTo>
                    <a:pt x="285140" y="25158"/>
                  </a:lnTo>
                  <a:lnTo>
                    <a:pt x="257454" y="33235"/>
                  </a:lnTo>
                  <a:lnTo>
                    <a:pt x="257454" y="54000"/>
                  </a:lnTo>
                  <a:lnTo>
                    <a:pt x="241300" y="54000"/>
                  </a:lnTo>
                  <a:lnTo>
                    <a:pt x="241300" y="75234"/>
                  </a:lnTo>
                  <a:lnTo>
                    <a:pt x="257454" y="75234"/>
                  </a:lnTo>
                  <a:lnTo>
                    <a:pt x="257454" y="128079"/>
                  </a:lnTo>
                  <a:lnTo>
                    <a:pt x="258742" y="143298"/>
                  </a:lnTo>
                  <a:lnTo>
                    <a:pt x="262714" y="154643"/>
                  </a:lnTo>
                  <a:lnTo>
                    <a:pt x="266217" y="159473"/>
                  </a:lnTo>
                  <a:lnTo>
                    <a:pt x="276156" y="166209"/>
                  </a:lnTo>
                  <a:lnTo>
                    <a:pt x="289701" y="168924"/>
                  </a:lnTo>
                  <a:lnTo>
                    <a:pt x="299681" y="168935"/>
                  </a:lnTo>
                  <a:lnTo>
                    <a:pt x="307073" y="167551"/>
                  </a:lnTo>
                  <a:lnTo>
                    <a:pt x="311226" y="165938"/>
                  </a:lnTo>
                  <a:lnTo>
                    <a:pt x="310756" y="144233"/>
                  </a:lnTo>
                  <a:lnTo>
                    <a:pt x="307530" y="145160"/>
                  </a:lnTo>
                  <a:lnTo>
                    <a:pt x="304990" y="145630"/>
                  </a:lnTo>
                  <a:lnTo>
                    <a:pt x="288836" y="145630"/>
                  </a:lnTo>
                  <a:lnTo>
                    <a:pt x="285140" y="138468"/>
                  </a:lnTo>
                  <a:close/>
                </a:path>
                <a:path w="2332545" h="168935">
                  <a:moveTo>
                    <a:pt x="373062" y="53314"/>
                  </a:moveTo>
                  <a:lnTo>
                    <a:pt x="367525" y="56540"/>
                  </a:lnTo>
                  <a:lnTo>
                    <a:pt x="361759" y="59550"/>
                  </a:lnTo>
                  <a:lnTo>
                    <a:pt x="356908" y="64160"/>
                  </a:lnTo>
                  <a:lnTo>
                    <a:pt x="353453" y="69468"/>
                  </a:lnTo>
                  <a:lnTo>
                    <a:pt x="352996" y="69468"/>
                  </a:lnTo>
                  <a:lnTo>
                    <a:pt x="352996" y="2539"/>
                  </a:lnTo>
                  <a:lnTo>
                    <a:pt x="324370" y="2539"/>
                  </a:lnTo>
                  <a:lnTo>
                    <a:pt x="324370" y="166395"/>
                  </a:lnTo>
                  <a:lnTo>
                    <a:pt x="352996" y="166395"/>
                  </a:lnTo>
                  <a:lnTo>
                    <a:pt x="352996" y="96011"/>
                  </a:lnTo>
                  <a:lnTo>
                    <a:pt x="353225" y="93002"/>
                  </a:lnTo>
                  <a:lnTo>
                    <a:pt x="354139" y="90703"/>
                  </a:lnTo>
                  <a:lnTo>
                    <a:pt x="361386" y="80097"/>
                  </a:lnTo>
                  <a:lnTo>
                    <a:pt x="374019" y="74863"/>
                  </a:lnTo>
                  <a:lnTo>
                    <a:pt x="376072" y="74777"/>
                  </a:lnTo>
                  <a:lnTo>
                    <a:pt x="389245" y="79010"/>
                  </a:lnTo>
                  <a:lnTo>
                    <a:pt x="396129" y="90278"/>
                  </a:lnTo>
                  <a:lnTo>
                    <a:pt x="397764" y="103390"/>
                  </a:lnTo>
                  <a:lnTo>
                    <a:pt x="397764" y="166395"/>
                  </a:lnTo>
                  <a:lnTo>
                    <a:pt x="426148" y="166395"/>
                  </a:lnTo>
                  <a:lnTo>
                    <a:pt x="426148" y="100164"/>
                  </a:lnTo>
                  <a:lnTo>
                    <a:pt x="423839" y="81023"/>
                  </a:lnTo>
                  <a:lnTo>
                    <a:pt x="417617" y="67118"/>
                  </a:lnTo>
                  <a:lnTo>
                    <a:pt x="408536" y="57916"/>
                  </a:lnTo>
                  <a:lnTo>
                    <a:pt x="397654" y="52882"/>
                  </a:lnTo>
                  <a:lnTo>
                    <a:pt x="386918" y="51473"/>
                  </a:lnTo>
                  <a:lnTo>
                    <a:pt x="379755" y="51473"/>
                  </a:lnTo>
                  <a:lnTo>
                    <a:pt x="373062" y="53314"/>
                  </a:lnTo>
                  <a:close/>
                </a:path>
                <a:path w="2332545" h="168935">
                  <a:moveTo>
                    <a:pt x="583209" y="10845"/>
                  </a:moveTo>
                  <a:lnTo>
                    <a:pt x="527824" y="10845"/>
                  </a:lnTo>
                  <a:lnTo>
                    <a:pt x="552294" y="46727"/>
                  </a:lnTo>
                  <a:lnTo>
                    <a:pt x="553669" y="40855"/>
                  </a:lnTo>
                  <a:lnTo>
                    <a:pt x="554126" y="40855"/>
                  </a:lnTo>
                  <a:lnTo>
                    <a:pt x="557154" y="53176"/>
                  </a:lnTo>
                  <a:lnTo>
                    <a:pt x="560314" y="65972"/>
                  </a:lnTo>
                  <a:lnTo>
                    <a:pt x="561746" y="71539"/>
                  </a:lnTo>
                  <a:lnTo>
                    <a:pt x="568896" y="99466"/>
                  </a:lnTo>
                  <a:lnTo>
                    <a:pt x="540054" y="99466"/>
                  </a:lnTo>
                  <a:lnTo>
                    <a:pt x="534517" y="130390"/>
                  </a:lnTo>
                  <a:lnTo>
                    <a:pt x="574675" y="130390"/>
                  </a:lnTo>
                  <a:lnTo>
                    <a:pt x="584593" y="166395"/>
                  </a:lnTo>
                  <a:lnTo>
                    <a:pt x="629602" y="166395"/>
                  </a:lnTo>
                  <a:lnTo>
                    <a:pt x="583209" y="10845"/>
                  </a:lnTo>
                  <a:close/>
                </a:path>
                <a:path w="2332545" h="168935">
                  <a:moveTo>
                    <a:pt x="525741" y="166395"/>
                  </a:moveTo>
                  <a:lnTo>
                    <a:pt x="534517" y="130390"/>
                  </a:lnTo>
                  <a:lnTo>
                    <a:pt x="540054" y="99466"/>
                  </a:lnTo>
                  <a:lnTo>
                    <a:pt x="546747" y="71780"/>
                  </a:lnTo>
                  <a:lnTo>
                    <a:pt x="549522" y="59738"/>
                  </a:lnTo>
                  <a:lnTo>
                    <a:pt x="552294" y="46727"/>
                  </a:lnTo>
                  <a:lnTo>
                    <a:pt x="527824" y="10845"/>
                  </a:lnTo>
                  <a:lnTo>
                    <a:pt x="482587" y="166395"/>
                  </a:lnTo>
                  <a:lnTo>
                    <a:pt x="525741" y="166395"/>
                  </a:lnTo>
                  <a:close/>
                </a:path>
                <a:path w="2332545" h="168935">
                  <a:moveTo>
                    <a:pt x="695820" y="166395"/>
                  </a:moveTo>
                  <a:lnTo>
                    <a:pt x="738746" y="54000"/>
                  </a:lnTo>
                  <a:lnTo>
                    <a:pt x="708748" y="54000"/>
                  </a:lnTo>
                  <a:lnTo>
                    <a:pt x="690981" y="111010"/>
                  </a:lnTo>
                  <a:lnTo>
                    <a:pt x="687326" y="123635"/>
                  </a:lnTo>
                  <a:lnTo>
                    <a:pt x="684191" y="135606"/>
                  </a:lnTo>
                  <a:lnTo>
                    <a:pt x="683361" y="139166"/>
                  </a:lnTo>
                  <a:lnTo>
                    <a:pt x="682675" y="139166"/>
                  </a:lnTo>
                  <a:lnTo>
                    <a:pt x="679768" y="127142"/>
                  </a:lnTo>
                  <a:lnTo>
                    <a:pt x="676261" y="114812"/>
                  </a:lnTo>
                  <a:lnTo>
                    <a:pt x="675055" y="111010"/>
                  </a:lnTo>
                  <a:lnTo>
                    <a:pt x="656818" y="54000"/>
                  </a:lnTo>
                  <a:lnTo>
                    <a:pt x="626135" y="54000"/>
                  </a:lnTo>
                  <a:lnTo>
                    <a:pt x="667905" y="166395"/>
                  </a:lnTo>
                  <a:lnTo>
                    <a:pt x="695820" y="166395"/>
                  </a:lnTo>
                  <a:close/>
                </a:path>
                <a:path w="2332545" h="168935">
                  <a:moveTo>
                    <a:pt x="771469" y="85991"/>
                  </a:moveTo>
                  <a:lnTo>
                    <a:pt x="779973" y="75305"/>
                  </a:lnTo>
                  <a:lnTo>
                    <a:pt x="794131" y="70853"/>
                  </a:lnTo>
                  <a:lnTo>
                    <a:pt x="809145" y="76101"/>
                  </a:lnTo>
                  <a:lnTo>
                    <a:pt x="822732" y="58832"/>
                  </a:lnTo>
                  <a:lnTo>
                    <a:pt x="808920" y="52937"/>
                  </a:lnTo>
                  <a:lnTo>
                    <a:pt x="795756" y="51473"/>
                  </a:lnTo>
                  <a:lnTo>
                    <a:pt x="780209" y="53494"/>
                  </a:lnTo>
                  <a:lnTo>
                    <a:pt x="771469" y="85991"/>
                  </a:lnTo>
                  <a:close/>
                </a:path>
                <a:path w="2332545" h="168935">
                  <a:moveTo>
                    <a:pt x="1133777" y="85993"/>
                  </a:moveTo>
                  <a:lnTo>
                    <a:pt x="1142282" y="75309"/>
                  </a:lnTo>
                  <a:lnTo>
                    <a:pt x="1156449" y="70853"/>
                  </a:lnTo>
                  <a:lnTo>
                    <a:pt x="1171457" y="76104"/>
                  </a:lnTo>
                  <a:lnTo>
                    <a:pt x="1185037" y="58832"/>
                  </a:lnTo>
                  <a:lnTo>
                    <a:pt x="1171225" y="52937"/>
                  </a:lnTo>
                  <a:lnTo>
                    <a:pt x="1158062" y="51473"/>
                  </a:lnTo>
                  <a:lnTo>
                    <a:pt x="1142515" y="53494"/>
                  </a:lnTo>
                  <a:lnTo>
                    <a:pt x="1133777" y="85993"/>
                  </a:lnTo>
                  <a:close/>
                </a:path>
                <a:path w="2332545" h="168935">
                  <a:moveTo>
                    <a:pt x="1352669" y="134251"/>
                  </a:moveTo>
                  <a:lnTo>
                    <a:pt x="1349514" y="134315"/>
                  </a:lnTo>
                  <a:lnTo>
                    <a:pt x="1334046" y="132333"/>
                  </a:lnTo>
                  <a:lnTo>
                    <a:pt x="1321535" y="126593"/>
                  </a:lnTo>
                  <a:lnTo>
                    <a:pt x="1312213" y="117397"/>
                  </a:lnTo>
                  <a:lnTo>
                    <a:pt x="1306312" y="105052"/>
                  </a:lnTo>
                  <a:lnTo>
                    <a:pt x="1304063" y="89861"/>
                  </a:lnTo>
                  <a:lnTo>
                    <a:pt x="1304048" y="88391"/>
                  </a:lnTo>
                  <a:lnTo>
                    <a:pt x="1306355" y="71532"/>
                  </a:lnTo>
                  <a:lnTo>
                    <a:pt x="1312731" y="58683"/>
                  </a:lnTo>
                  <a:lnTo>
                    <a:pt x="1322359" y="49672"/>
                  </a:lnTo>
                  <a:lnTo>
                    <a:pt x="1334423" y="44326"/>
                  </a:lnTo>
                  <a:lnTo>
                    <a:pt x="1348106" y="42472"/>
                  </a:lnTo>
                  <a:lnTo>
                    <a:pt x="1348816" y="42468"/>
                  </a:lnTo>
                  <a:lnTo>
                    <a:pt x="1363339" y="43797"/>
                  </a:lnTo>
                  <a:lnTo>
                    <a:pt x="1374716" y="46887"/>
                  </a:lnTo>
                  <a:lnTo>
                    <a:pt x="1377670" y="48005"/>
                  </a:lnTo>
                  <a:lnTo>
                    <a:pt x="1385747" y="15239"/>
                  </a:lnTo>
                  <a:lnTo>
                    <a:pt x="1377191" y="12022"/>
                  </a:lnTo>
                  <a:lnTo>
                    <a:pt x="1364567" y="9493"/>
                  </a:lnTo>
                  <a:lnTo>
                    <a:pt x="1348790" y="8333"/>
                  </a:lnTo>
                  <a:lnTo>
                    <a:pt x="1346746" y="8318"/>
                  </a:lnTo>
                  <a:lnTo>
                    <a:pt x="1332243" y="9258"/>
                  </a:lnTo>
                  <a:lnTo>
                    <a:pt x="1318403" y="12073"/>
                  </a:lnTo>
                  <a:lnTo>
                    <a:pt x="1305468" y="16758"/>
                  </a:lnTo>
                  <a:lnTo>
                    <a:pt x="1293681" y="23305"/>
                  </a:lnTo>
                  <a:lnTo>
                    <a:pt x="1283284" y="31709"/>
                  </a:lnTo>
                  <a:lnTo>
                    <a:pt x="1274520" y="41962"/>
                  </a:lnTo>
                  <a:lnTo>
                    <a:pt x="1267630" y="54059"/>
                  </a:lnTo>
                  <a:lnTo>
                    <a:pt x="1262858" y="67993"/>
                  </a:lnTo>
                  <a:lnTo>
                    <a:pt x="1260446" y="83757"/>
                  </a:lnTo>
                  <a:lnTo>
                    <a:pt x="1260195" y="91160"/>
                  </a:lnTo>
                  <a:lnTo>
                    <a:pt x="1261153" y="104706"/>
                  </a:lnTo>
                  <a:lnTo>
                    <a:pt x="1264065" y="117633"/>
                  </a:lnTo>
                  <a:lnTo>
                    <a:pt x="1268988" y="129680"/>
                  </a:lnTo>
                  <a:lnTo>
                    <a:pt x="1275979" y="140588"/>
                  </a:lnTo>
                  <a:lnTo>
                    <a:pt x="1285095" y="150097"/>
                  </a:lnTo>
                  <a:lnTo>
                    <a:pt x="1296393" y="157946"/>
                  </a:lnTo>
                  <a:lnTo>
                    <a:pt x="1309931" y="163875"/>
                  </a:lnTo>
                  <a:lnTo>
                    <a:pt x="1325764" y="167625"/>
                  </a:lnTo>
                  <a:lnTo>
                    <a:pt x="1343977" y="168935"/>
                  </a:lnTo>
                  <a:lnTo>
                    <a:pt x="1360474" y="167954"/>
                  </a:lnTo>
                  <a:lnTo>
                    <a:pt x="1373569" y="165615"/>
                  </a:lnTo>
                  <a:lnTo>
                    <a:pt x="1382411" y="162822"/>
                  </a:lnTo>
                  <a:lnTo>
                    <a:pt x="1377442" y="129705"/>
                  </a:lnTo>
                  <a:lnTo>
                    <a:pt x="1366354" y="132695"/>
                  </a:lnTo>
                  <a:lnTo>
                    <a:pt x="1352669" y="134251"/>
                  </a:lnTo>
                  <a:close/>
                </a:path>
                <a:path w="2332545" h="168935">
                  <a:moveTo>
                    <a:pt x="1139365" y="165806"/>
                  </a:moveTo>
                  <a:lnTo>
                    <a:pt x="1154418" y="168674"/>
                  </a:lnTo>
                  <a:lnTo>
                    <a:pt x="1161059" y="168935"/>
                  </a:lnTo>
                  <a:lnTo>
                    <a:pt x="1175621" y="168032"/>
                  </a:lnTo>
                  <a:lnTo>
                    <a:pt x="1188319" y="165656"/>
                  </a:lnTo>
                  <a:lnTo>
                    <a:pt x="1198972" y="162303"/>
                  </a:lnTo>
                  <a:lnTo>
                    <a:pt x="1200289" y="161785"/>
                  </a:lnTo>
                  <a:lnTo>
                    <a:pt x="1196136" y="142163"/>
                  </a:lnTo>
                  <a:lnTo>
                    <a:pt x="1185204" y="145359"/>
                  </a:lnTo>
                  <a:lnTo>
                    <a:pt x="1172290" y="147035"/>
                  </a:lnTo>
                  <a:lnTo>
                    <a:pt x="1164983" y="147243"/>
                  </a:lnTo>
                  <a:lnTo>
                    <a:pt x="1150601" y="145105"/>
                  </a:lnTo>
                  <a:lnTo>
                    <a:pt x="1138947" y="138446"/>
                  </a:lnTo>
                  <a:lnTo>
                    <a:pt x="1131773" y="126901"/>
                  </a:lnTo>
                  <a:lnTo>
                    <a:pt x="1130363" y="118160"/>
                  </a:lnTo>
                  <a:lnTo>
                    <a:pt x="1205598" y="118160"/>
                  </a:lnTo>
                  <a:lnTo>
                    <a:pt x="1206068" y="115620"/>
                  </a:lnTo>
                  <a:lnTo>
                    <a:pt x="1206525" y="111467"/>
                  </a:lnTo>
                  <a:lnTo>
                    <a:pt x="1206525" y="106159"/>
                  </a:lnTo>
                  <a:lnTo>
                    <a:pt x="1205389" y="92990"/>
                  </a:lnTo>
                  <a:lnTo>
                    <a:pt x="1201705" y="79971"/>
                  </a:lnTo>
                  <a:lnTo>
                    <a:pt x="1195059" y="68215"/>
                  </a:lnTo>
                  <a:lnTo>
                    <a:pt x="1185037" y="58832"/>
                  </a:lnTo>
                  <a:lnTo>
                    <a:pt x="1171457" y="76104"/>
                  </a:lnTo>
                  <a:lnTo>
                    <a:pt x="1178392" y="87785"/>
                  </a:lnTo>
                  <a:lnTo>
                    <a:pt x="1179753" y="98310"/>
                  </a:lnTo>
                  <a:lnTo>
                    <a:pt x="1130363" y="98310"/>
                  </a:lnTo>
                  <a:lnTo>
                    <a:pt x="1133777" y="85993"/>
                  </a:lnTo>
                  <a:lnTo>
                    <a:pt x="1142515" y="53494"/>
                  </a:lnTo>
                  <a:lnTo>
                    <a:pt x="1129486" y="59146"/>
                  </a:lnTo>
                  <a:lnTo>
                    <a:pt x="1119018" y="67810"/>
                  </a:lnTo>
                  <a:lnTo>
                    <a:pt x="1111151" y="78867"/>
                  </a:lnTo>
                  <a:lnTo>
                    <a:pt x="1105928" y="91700"/>
                  </a:lnTo>
                  <a:lnTo>
                    <a:pt x="1103390" y="105689"/>
                  </a:lnTo>
                  <a:lnTo>
                    <a:pt x="1103134" y="111937"/>
                  </a:lnTo>
                  <a:lnTo>
                    <a:pt x="1104682" y="127152"/>
                  </a:lnTo>
                  <a:lnTo>
                    <a:pt x="1109227" y="140395"/>
                  </a:lnTo>
                  <a:lnTo>
                    <a:pt x="1116621" y="151418"/>
                  </a:lnTo>
                  <a:lnTo>
                    <a:pt x="1126716" y="159971"/>
                  </a:lnTo>
                  <a:lnTo>
                    <a:pt x="1139365" y="165806"/>
                  </a:lnTo>
                  <a:close/>
                </a:path>
                <a:path w="2332545" h="168935">
                  <a:moveTo>
                    <a:pt x="1014298" y="54000"/>
                  </a:moveTo>
                  <a:lnTo>
                    <a:pt x="985913" y="54000"/>
                  </a:lnTo>
                  <a:lnTo>
                    <a:pt x="985913" y="120014"/>
                  </a:lnTo>
                  <a:lnTo>
                    <a:pt x="988074" y="139399"/>
                  </a:lnTo>
                  <a:lnTo>
                    <a:pt x="993995" y="153373"/>
                  </a:lnTo>
                  <a:lnTo>
                    <a:pt x="1002837" y="162546"/>
                  </a:lnTo>
                  <a:lnTo>
                    <a:pt x="1013759" y="167528"/>
                  </a:lnTo>
                  <a:lnTo>
                    <a:pt x="1025144" y="168935"/>
                  </a:lnTo>
                  <a:lnTo>
                    <a:pt x="1041291" y="166059"/>
                  </a:lnTo>
                  <a:lnTo>
                    <a:pt x="1052753" y="159214"/>
                  </a:lnTo>
                  <a:lnTo>
                    <a:pt x="1060023" y="151076"/>
                  </a:lnTo>
                  <a:lnTo>
                    <a:pt x="1061605" y="149313"/>
                  </a:lnTo>
                  <a:lnTo>
                    <a:pt x="1062990" y="166395"/>
                  </a:lnTo>
                  <a:lnTo>
                    <a:pt x="1087907" y="166395"/>
                  </a:lnTo>
                  <a:lnTo>
                    <a:pt x="1087411" y="155149"/>
                  </a:lnTo>
                  <a:lnTo>
                    <a:pt x="1087058" y="142183"/>
                  </a:lnTo>
                  <a:lnTo>
                    <a:pt x="1086980" y="54000"/>
                  </a:lnTo>
                  <a:lnTo>
                    <a:pt x="1058608" y="54000"/>
                  </a:lnTo>
                  <a:lnTo>
                    <a:pt x="1058608" y="125082"/>
                  </a:lnTo>
                  <a:lnTo>
                    <a:pt x="1057910" y="128079"/>
                  </a:lnTo>
                  <a:lnTo>
                    <a:pt x="1056982" y="130619"/>
                  </a:lnTo>
                  <a:lnTo>
                    <a:pt x="1049707" y="140554"/>
                  </a:lnTo>
                  <a:lnTo>
                    <a:pt x="1036692" y="145817"/>
                  </a:lnTo>
                  <a:lnTo>
                    <a:pt x="1035291" y="145859"/>
                  </a:lnTo>
                  <a:lnTo>
                    <a:pt x="1022955" y="141871"/>
                  </a:lnTo>
                  <a:lnTo>
                    <a:pt x="1016201" y="130754"/>
                  </a:lnTo>
                  <a:lnTo>
                    <a:pt x="1014298" y="115163"/>
                  </a:lnTo>
                  <a:lnTo>
                    <a:pt x="1014298" y="54000"/>
                  </a:lnTo>
                  <a:close/>
                </a:path>
                <a:path w="2332545" h="168935">
                  <a:moveTo>
                    <a:pt x="889901" y="97167"/>
                  </a:moveTo>
                  <a:lnTo>
                    <a:pt x="890143" y="93700"/>
                  </a:lnTo>
                  <a:lnTo>
                    <a:pt x="898112" y="80443"/>
                  </a:lnTo>
                  <a:lnTo>
                    <a:pt x="910477" y="74711"/>
                  </a:lnTo>
                  <a:lnTo>
                    <a:pt x="913218" y="74548"/>
                  </a:lnTo>
                  <a:lnTo>
                    <a:pt x="926312" y="78844"/>
                  </a:lnTo>
                  <a:lnTo>
                    <a:pt x="933124" y="90221"/>
                  </a:lnTo>
                  <a:lnTo>
                    <a:pt x="934681" y="102933"/>
                  </a:lnTo>
                  <a:lnTo>
                    <a:pt x="934681" y="166395"/>
                  </a:lnTo>
                  <a:lnTo>
                    <a:pt x="963066" y="166395"/>
                  </a:lnTo>
                  <a:lnTo>
                    <a:pt x="963066" y="99694"/>
                  </a:lnTo>
                  <a:lnTo>
                    <a:pt x="960734" y="80805"/>
                  </a:lnTo>
                  <a:lnTo>
                    <a:pt x="954440" y="67048"/>
                  </a:lnTo>
                  <a:lnTo>
                    <a:pt x="945235" y="57914"/>
                  </a:lnTo>
                  <a:lnTo>
                    <a:pt x="934171" y="52894"/>
                  </a:lnTo>
                  <a:lnTo>
                    <a:pt x="923137" y="51473"/>
                  </a:lnTo>
                  <a:lnTo>
                    <a:pt x="907546" y="54195"/>
                  </a:lnTo>
                  <a:lnTo>
                    <a:pt x="895904" y="60850"/>
                  </a:lnTo>
                  <a:lnTo>
                    <a:pt x="888382" y="69166"/>
                  </a:lnTo>
                  <a:lnTo>
                    <a:pt x="886675" y="70853"/>
                  </a:lnTo>
                  <a:lnTo>
                    <a:pt x="885291" y="54000"/>
                  </a:lnTo>
                  <a:lnTo>
                    <a:pt x="860374" y="54000"/>
                  </a:lnTo>
                  <a:lnTo>
                    <a:pt x="860969" y="65587"/>
                  </a:lnTo>
                  <a:lnTo>
                    <a:pt x="861245" y="78464"/>
                  </a:lnTo>
                  <a:lnTo>
                    <a:pt x="861288" y="166395"/>
                  </a:lnTo>
                  <a:lnTo>
                    <a:pt x="889901" y="166395"/>
                  </a:lnTo>
                  <a:lnTo>
                    <a:pt x="889901" y="97167"/>
                  </a:lnTo>
                  <a:close/>
                </a:path>
                <a:path w="2332545" h="168935">
                  <a:moveTo>
                    <a:pt x="777059" y="165806"/>
                  </a:moveTo>
                  <a:lnTo>
                    <a:pt x="792112" y="168674"/>
                  </a:lnTo>
                  <a:lnTo>
                    <a:pt x="798753" y="168935"/>
                  </a:lnTo>
                  <a:lnTo>
                    <a:pt x="813316" y="168032"/>
                  </a:lnTo>
                  <a:lnTo>
                    <a:pt x="826013" y="165656"/>
                  </a:lnTo>
                  <a:lnTo>
                    <a:pt x="836667" y="162303"/>
                  </a:lnTo>
                  <a:lnTo>
                    <a:pt x="837984" y="161785"/>
                  </a:lnTo>
                  <a:lnTo>
                    <a:pt x="833831" y="142163"/>
                  </a:lnTo>
                  <a:lnTo>
                    <a:pt x="822899" y="145359"/>
                  </a:lnTo>
                  <a:lnTo>
                    <a:pt x="809984" y="147035"/>
                  </a:lnTo>
                  <a:lnTo>
                    <a:pt x="802678" y="147243"/>
                  </a:lnTo>
                  <a:lnTo>
                    <a:pt x="788289" y="145105"/>
                  </a:lnTo>
                  <a:lnTo>
                    <a:pt x="776638" y="138446"/>
                  </a:lnTo>
                  <a:lnTo>
                    <a:pt x="769466" y="126901"/>
                  </a:lnTo>
                  <a:lnTo>
                    <a:pt x="768057" y="118160"/>
                  </a:lnTo>
                  <a:lnTo>
                    <a:pt x="843292" y="118160"/>
                  </a:lnTo>
                  <a:lnTo>
                    <a:pt x="843749" y="115620"/>
                  </a:lnTo>
                  <a:lnTo>
                    <a:pt x="844219" y="111467"/>
                  </a:lnTo>
                  <a:lnTo>
                    <a:pt x="844219" y="106159"/>
                  </a:lnTo>
                  <a:lnTo>
                    <a:pt x="843083" y="92990"/>
                  </a:lnTo>
                  <a:lnTo>
                    <a:pt x="839400" y="79971"/>
                  </a:lnTo>
                  <a:lnTo>
                    <a:pt x="832754" y="68215"/>
                  </a:lnTo>
                  <a:lnTo>
                    <a:pt x="822732" y="58832"/>
                  </a:lnTo>
                  <a:lnTo>
                    <a:pt x="809145" y="76101"/>
                  </a:lnTo>
                  <a:lnTo>
                    <a:pt x="816084" y="87779"/>
                  </a:lnTo>
                  <a:lnTo>
                    <a:pt x="817448" y="98310"/>
                  </a:lnTo>
                  <a:lnTo>
                    <a:pt x="768057" y="98310"/>
                  </a:lnTo>
                  <a:lnTo>
                    <a:pt x="771469" y="85991"/>
                  </a:lnTo>
                  <a:lnTo>
                    <a:pt x="780209" y="53494"/>
                  </a:lnTo>
                  <a:lnTo>
                    <a:pt x="767180" y="59146"/>
                  </a:lnTo>
                  <a:lnTo>
                    <a:pt x="756712" y="67810"/>
                  </a:lnTo>
                  <a:lnTo>
                    <a:pt x="748846" y="78867"/>
                  </a:lnTo>
                  <a:lnTo>
                    <a:pt x="743623" y="91700"/>
                  </a:lnTo>
                  <a:lnTo>
                    <a:pt x="741084" y="105689"/>
                  </a:lnTo>
                  <a:lnTo>
                    <a:pt x="740829" y="111937"/>
                  </a:lnTo>
                  <a:lnTo>
                    <a:pt x="742377" y="127152"/>
                  </a:lnTo>
                  <a:lnTo>
                    <a:pt x="746922" y="140395"/>
                  </a:lnTo>
                  <a:lnTo>
                    <a:pt x="754316" y="151418"/>
                  </a:lnTo>
                  <a:lnTo>
                    <a:pt x="764411" y="159971"/>
                  </a:lnTo>
                  <a:lnTo>
                    <a:pt x="777059" y="165806"/>
                  </a:lnTo>
                  <a:close/>
                </a:path>
                <a:path w="2332545" h="168935">
                  <a:moveTo>
                    <a:pt x="1938680" y="22618"/>
                  </a:moveTo>
                  <a:lnTo>
                    <a:pt x="1938451" y="13855"/>
                  </a:lnTo>
                  <a:lnTo>
                    <a:pt x="1932457" y="7162"/>
                  </a:lnTo>
                  <a:lnTo>
                    <a:pt x="1913305" y="7162"/>
                  </a:lnTo>
                  <a:lnTo>
                    <a:pt x="1906841" y="13855"/>
                  </a:lnTo>
                  <a:lnTo>
                    <a:pt x="1906841" y="31165"/>
                  </a:lnTo>
                  <a:lnTo>
                    <a:pt x="1913064" y="37845"/>
                  </a:lnTo>
                  <a:lnTo>
                    <a:pt x="1932457" y="37845"/>
                  </a:lnTo>
                  <a:lnTo>
                    <a:pt x="1938680" y="31165"/>
                  </a:lnTo>
                  <a:lnTo>
                    <a:pt x="1938680" y="22618"/>
                  </a:lnTo>
                  <a:close/>
                </a:path>
                <a:path w="2332545" h="168935">
                  <a:moveTo>
                    <a:pt x="1746211" y="96697"/>
                  </a:moveTo>
                  <a:lnTo>
                    <a:pt x="1746681" y="93471"/>
                  </a:lnTo>
                  <a:lnTo>
                    <a:pt x="1754745" y="79878"/>
                  </a:lnTo>
                  <a:lnTo>
                    <a:pt x="1767475" y="74560"/>
                  </a:lnTo>
                  <a:lnTo>
                    <a:pt x="1768144" y="74548"/>
                  </a:lnTo>
                  <a:lnTo>
                    <a:pt x="1780281" y="79088"/>
                  </a:lnTo>
                  <a:lnTo>
                    <a:pt x="1786515" y="91243"/>
                  </a:lnTo>
                  <a:lnTo>
                    <a:pt x="1787525" y="101320"/>
                  </a:lnTo>
                  <a:lnTo>
                    <a:pt x="1787525" y="166395"/>
                  </a:lnTo>
                  <a:lnTo>
                    <a:pt x="1815223" y="166395"/>
                  </a:lnTo>
                  <a:lnTo>
                    <a:pt x="1815223" y="95770"/>
                  </a:lnTo>
                  <a:lnTo>
                    <a:pt x="1815909" y="92316"/>
                  </a:lnTo>
                  <a:lnTo>
                    <a:pt x="1816608" y="89547"/>
                  </a:lnTo>
                  <a:lnTo>
                    <a:pt x="1819605" y="81470"/>
                  </a:lnTo>
                  <a:lnTo>
                    <a:pt x="1826755" y="74548"/>
                  </a:lnTo>
                  <a:lnTo>
                    <a:pt x="1836445" y="74548"/>
                  </a:lnTo>
                  <a:lnTo>
                    <a:pt x="1848243" y="78552"/>
                  </a:lnTo>
                  <a:lnTo>
                    <a:pt x="1854848" y="89950"/>
                  </a:lnTo>
                  <a:lnTo>
                    <a:pt x="1856524" y="104317"/>
                  </a:lnTo>
                  <a:lnTo>
                    <a:pt x="1856524" y="166395"/>
                  </a:lnTo>
                  <a:lnTo>
                    <a:pt x="1884222" y="166395"/>
                  </a:lnTo>
                  <a:lnTo>
                    <a:pt x="1884222" y="100164"/>
                  </a:lnTo>
                  <a:lnTo>
                    <a:pt x="1881972" y="80757"/>
                  </a:lnTo>
                  <a:lnTo>
                    <a:pt x="1875896" y="66748"/>
                  </a:lnTo>
                  <a:lnTo>
                    <a:pt x="1867003" y="57579"/>
                  </a:lnTo>
                  <a:lnTo>
                    <a:pt x="1856304" y="52686"/>
                  </a:lnTo>
                  <a:lnTo>
                    <a:pt x="1846605" y="51473"/>
                  </a:lnTo>
                  <a:lnTo>
                    <a:pt x="1837372" y="51473"/>
                  </a:lnTo>
                  <a:lnTo>
                    <a:pt x="1830222" y="53771"/>
                  </a:lnTo>
                  <a:lnTo>
                    <a:pt x="1823986" y="58165"/>
                  </a:lnTo>
                  <a:lnTo>
                    <a:pt x="1818678" y="61391"/>
                  </a:lnTo>
                  <a:lnTo>
                    <a:pt x="1814068" y="66001"/>
                  </a:lnTo>
                  <a:lnTo>
                    <a:pt x="1810143" y="72237"/>
                  </a:lnTo>
                  <a:lnTo>
                    <a:pt x="1809686" y="72237"/>
                  </a:lnTo>
                  <a:lnTo>
                    <a:pt x="1802576" y="61157"/>
                  </a:lnTo>
                  <a:lnTo>
                    <a:pt x="1791660" y="53914"/>
                  </a:lnTo>
                  <a:lnTo>
                    <a:pt x="1778520" y="51473"/>
                  </a:lnTo>
                  <a:lnTo>
                    <a:pt x="1762869" y="54285"/>
                  </a:lnTo>
                  <a:lnTo>
                    <a:pt x="1751819" y="61138"/>
                  </a:lnTo>
                  <a:lnTo>
                    <a:pt x="1744542" y="69651"/>
                  </a:lnTo>
                  <a:lnTo>
                    <a:pt x="1743214" y="70624"/>
                  </a:lnTo>
                  <a:lnTo>
                    <a:pt x="1742058" y="54000"/>
                  </a:lnTo>
                  <a:lnTo>
                    <a:pt x="1717598" y="54000"/>
                  </a:lnTo>
                  <a:lnTo>
                    <a:pt x="1718204" y="65587"/>
                  </a:lnTo>
                  <a:lnTo>
                    <a:pt x="1718482" y="78464"/>
                  </a:lnTo>
                  <a:lnTo>
                    <a:pt x="1718525" y="166395"/>
                  </a:lnTo>
                  <a:lnTo>
                    <a:pt x="1746211" y="166395"/>
                  </a:lnTo>
                  <a:lnTo>
                    <a:pt x="1746211" y="96697"/>
                  </a:lnTo>
                  <a:close/>
                </a:path>
                <a:path w="2332545" h="168935">
                  <a:moveTo>
                    <a:pt x="1556283" y="96697"/>
                  </a:moveTo>
                  <a:lnTo>
                    <a:pt x="1556753" y="93471"/>
                  </a:lnTo>
                  <a:lnTo>
                    <a:pt x="1564812" y="79878"/>
                  </a:lnTo>
                  <a:lnTo>
                    <a:pt x="1577547" y="74560"/>
                  </a:lnTo>
                  <a:lnTo>
                    <a:pt x="1578216" y="74548"/>
                  </a:lnTo>
                  <a:lnTo>
                    <a:pt x="1590346" y="79088"/>
                  </a:lnTo>
                  <a:lnTo>
                    <a:pt x="1596585" y="91243"/>
                  </a:lnTo>
                  <a:lnTo>
                    <a:pt x="1597596" y="101320"/>
                  </a:lnTo>
                  <a:lnTo>
                    <a:pt x="1597596" y="166395"/>
                  </a:lnTo>
                  <a:lnTo>
                    <a:pt x="1625295" y="166395"/>
                  </a:lnTo>
                  <a:lnTo>
                    <a:pt x="1625295" y="95770"/>
                  </a:lnTo>
                  <a:lnTo>
                    <a:pt x="1625981" y="92316"/>
                  </a:lnTo>
                  <a:lnTo>
                    <a:pt x="1626679" y="89547"/>
                  </a:lnTo>
                  <a:lnTo>
                    <a:pt x="1629676" y="81470"/>
                  </a:lnTo>
                  <a:lnTo>
                    <a:pt x="1636826" y="74548"/>
                  </a:lnTo>
                  <a:lnTo>
                    <a:pt x="1646516" y="74548"/>
                  </a:lnTo>
                  <a:lnTo>
                    <a:pt x="1658309" y="78552"/>
                  </a:lnTo>
                  <a:lnTo>
                    <a:pt x="1664917" y="89950"/>
                  </a:lnTo>
                  <a:lnTo>
                    <a:pt x="1666595" y="104317"/>
                  </a:lnTo>
                  <a:lnTo>
                    <a:pt x="1666595" y="166395"/>
                  </a:lnTo>
                  <a:lnTo>
                    <a:pt x="1694294" y="166395"/>
                  </a:lnTo>
                  <a:lnTo>
                    <a:pt x="1694294" y="100164"/>
                  </a:lnTo>
                  <a:lnTo>
                    <a:pt x="1692044" y="80757"/>
                  </a:lnTo>
                  <a:lnTo>
                    <a:pt x="1685967" y="66748"/>
                  </a:lnTo>
                  <a:lnTo>
                    <a:pt x="1677074" y="57579"/>
                  </a:lnTo>
                  <a:lnTo>
                    <a:pt x="1666376" y="52686"/>
                  </a:lnTo>
                  <a:lnTo>
                    <a:pt x="1656676" y="51473"/>
                  </a:lnTo>
                  <a:lnTo>
                    <a:pt x="1647444" y="51473"/>
                  </a:lnTo>
                  <a:lnTo>
                    <a:pt x="1640293" y="53771"/>
                  </a:lnTo>
                  <a:lnTo>
                    <a:pt x="1634058" y="58165"/>
                  </a:lnTo>
                  <a:lnTo>
                    <a:pt x="1628749" y="61391"/>
                  </a:lnTo>
                  <a:lnTo>
                    <a:pt x="1624139" y="66001"/>
                  </a:lnTo>
                  <a:lnTo>
                    <a:pt x="1620215" y="72237"/>
                  </a:lnTo>
                  <a:lnTo>
                    <a:pt x="1619758" y="72237"/>
                  </a:lnTo>
                  <a:lnTo>
                    <a:pt x="1612648" y="61157"/>
                  </a:lnTo>
                  <a:lnTo>
                    <a:pt x="1601731" y="53914"/>
                  </a:lnTo>
                  <a:lnTo>
                    <a:pt x="1588592" y="51473"/>
                  </a:lnTo>
                  <a:lnTo>
                    <a:pt x="1572940" y="54285"/>
                  </a:lnTo>
                  <a:lnTo>
                    <a:pt x="1561890" y="61138"/>
                  </a:lnTo>
                  <a:lnTo>
                    <a:pt x="1554613" y="69651"/>
                  </a:lnTo>
                  <a:lnTo>
                    <a:pt x="1553286" y="70624"/>
                  </a:lnTo>
                  <a:lnTo>
                    <a:pt x="1552130" y="54000"/>
                  </a:lnTo>
                  <a:lnTo>
                    <a:pt x="1527670" y="54000"/>
                  </a:lnTo>
                  <a:lnTo>
                    <a:pt x="1528275" y="65587"/>
                  </a:lnTo>
                  <a:lnTo>
                    <a:pt x="1528554" y="78464"/>
                  </a:lnTo>
                  <a:lnTo>
                    <a:pt x="1528597" y="166395"/>
                  </a:lnTo>
                  <a:lnTo>
                    <a:pt x="1556283" y="166395"/>
                  </a:lnTo>
                  <a:lnTo>
                    <a:pt x="1556283" y="96697"/>
                  </a:lnTo>
                  <a:close/>
                </a:path>
                <a:path w="2332545" h="168935">
                  <a:moveTo>
                    <a:pt x="1397560" y="101968"/>
                  </a:moveTo>
                  <a:lnTo>
                    <a:pt x="1397050" y="111010"/>
                  </a:lnTo>
                  <a:lnTo>
                    <a:pt x="1398798" y="126916"/>
                  </a:lnTo>
                  <a:lnTo>
                    <a:pt x="1403774" y="140551"/>
                  </a:lnTo>
                  <a:lnTo>
                    <a:pt x="1411581" y="151731"/>
                  </a:lnTo>
                  <a:lnTo>
                    <a:pt x="1421822" y="160276"/>
                  </a:lnTo>
                  <a:lnTo>
                    <a:pt x="1434099" y="166001"/>
                  </a:lnTo>
                  <a:lnTo>
                    <a:pt x="1441853" y="145058"/>
                  </a:lnTo>
                  <a:lnTo>
                    <a:pt x="1432779" y="135899"/>
                  </a:lnTo>
                  <a:lnTo>
                    <a:pt x="1427524" y="122216"/>
                  </a:lnTo>
                  <a:lnTo>
                    <a:pt x="1426362" y="110312"/>
                  </a:lnTo>
                  <a:lnTo>
                    <a:pt x="1428180" y="95510"/>
                  </a:lnTo>
                  <a:lnTo>
                    <a:pt x="1433939" y="82734"/>
                  </a:lnTo>
                  <a:lnTo>
                    <a:pt x="1444092" y="74308"/>
                  </a:lnTo>
                  <a:lnTo>
                    <a:pt x="1454518" y="72237"/>
                  </a:lnTo>
                  <a:lnTo>
                    <a:pt x="1467906" y="76280"/>
                  </a:lnTo>
                  <a:lnTo>
                    <a:pt x="1476572" y="86557"/>
                  </a:lnTo>
                  <a:lnTo>
                    <a:pt x="1480966" y="100293"/>
                  </a:lnTo>
                  <a:lnTo>
                    <a:pt x="1481747" y="109854"/>
                  </a:lnTo>
                  <a:lnTo>
                    <a:pt x="1479429" y="126440"/>
                  </a:lnTo>
                  <a:lnTo>
                    <a:pt x="1472976" y="139063"/>
                  </a:lnTo>
                  <a:lnTo>
                    <a:pt x="1463135" y="146652"/>
                  </a:lnTo>
                  <a:lnTo>
                    <a:pt x="1466411" y="167625"/>
                  </a:lnTo>
                  <a:lnTo>
                    <a:pt x="1478893" y="163632"/>
                  </a:lnTo>
                  <a:lnTo>
                    <a:pt x="1490174" y="156862"/>
                  </a:lnTo>
                  <a:lnTo>
                    <a:pt x="1499620" y="147221"/>
                  </a:lnTo>
                  <a:lnTo>
                    <a:pt x="1506599" y="134616"/>
                  </a:lnTo>
                  <a:lnTo>
                    <a:pt x="1510477" y="118953"/>
                  </a:lnTo>
                  <a:lnTo>
                    <a:pt x="1511058" y="109156"/>
                  </a:lnTo>
                  <a:lnTo>
                    <a:pt x="1509423" y="93799"/>
                  </a:lnTo>
                  <a:lnTo>
                    <a:pt x="1504695" y="80343"/>
                  </a:lnTo>
                  <a:lnTo>
                    <a:pt x="1497143" y="69094"/>
                  </a:lnTo>
                  <a:lnTo>
                    <a:pt x="1487037" y="60358"/>
                  </a:lnTo>
                  <a:lnTo>
                    <a:pt x="1474645" y="54443"/>
                  </a:lnTo>
                  <a:lnTo>
                    <a:pt x="1460234" y="51654"/>
                  </a:lnTo>
                  <a:lnTo>
                    <a:pt x="1455204" y="51473"/>
                  </a:lnTo>
                  <a:lnTo>
                    <a:pt x="1440403" y="53022"/>
                  </a:lnTo>
                  <a:lnTo>
                    <a:pt x="1427267" y="57554"/>
                  </a:lnTo>
                  <a:lnTo>
                    <a:pt x="1416104" y="64891"/>
                  </a:lnTo>
                  <a:lnTo>
                    <a:pt x="1407225" y="74857"/>
                  </a:lnTo>
                  <a:lnTo>
                    <a:pt x="1400940" y="87275"/>
                  </a:lnTo>
                  <a:lnTo>
                    <a:pt x="1397560" y="101968"/>
                  </a:lnTo>
                  <a:close/>
                </a:path>
                <a:path w="2332545" h="168935">
                  <a:moveTo>
                    <a:pt x="1454289" y="148399"/>
                  </a:moveTo>
                  <a:lnTo>
                    <a:pt x="1441853" y="145058"/>
                  </a:lnTo>
                  <a:lnTo>
                    <a:pt x="1434099" y="166001"/>
                  </a:lnTo>
                  <a:lnTo>
                    <a:pt x="1448013" y="168724"/>
                  </a:lnTo>
                  <a:lnTo>
                    <a:pt x="1453362" y="168935"/>
                  </a:lnTo>
                  <a:lnTo>
                    <a:pt x="1466411" y="167625"/>
                  </a:lnTo>
                  <a:lnTo>
                    <a:pt x="1463135" y="146652"/>
                  </a:lnTo>
                  <a:lnTo>
                    <a:pt x="1454289" y="148399"/>
                  </a:lnTo>
                  <a:close/>
                </a:path>
                <a:path w="2332545" h="168935">
                  <a:moveTo>
                    <a:pt x="1908454" y="54000"/>
                  </a:moveTo>
                  <a:lnTo>
                    <a:pt x="1908454" y="166395"/>
                  </a:lnTo>
                  <a:lnTo>
                    <a:pt x="1937067" y="166395"/>
                  </a:lnTo>
                  <a:lnTo>
                    <a:pt x="1937067" y="54000"/>
                  </a:lnTo>
                  <a:lnTo>
                    <a:pt x="1908454" y="54000"/>
                  </a:lnTo>
                  <a:close/>
                </a:path>
                <a:path w="2332545" h="168935">
                  <a:moveTo>
                    <a:pt x="1998840" y="138468"/>
                  </a:moveTo>
                  <a:lnTo>
                    <a:pt x="1998840" y="75234"/>
                  </a:lnTo>
                  <a:lnTo>
                    <a:pt x="2025840" y="75234"/>
                  </a:lnTo>
                  <a:lnTo>
                    <a:pt x="2025840" y="54000"/>
                  </a:lnTo>
                  <a:lnTo>
                    <a:pt x="1998840" y="54000"/>
                  </a:lnTo>
                  <a:lnTo>
                    <a:pt x="1998840" y="25158"/>
                  </a:lnTo>
                  <a:lnTo>
                    <a:pt x="1971154" y="33235"/>
                  </a:lnTo>
                  <a:lnTo>
                    <a:pt x="1971154" y="54000"/>
                  </a:lnTo>
                  <a:lnTo>
                    <a:pt x="1954999" y="54000"/>
                  </a:lnTo>
                  <a:lnTo>
                    <a:pt x="1954999" y="75234"/>
                  </a:lnTo>
                  <a:lnTo>
                    <a:pt x="1971154" y="75234"/>
                  </a:lnTo>
                  <a:lnTo>
                    <a:pt x="1971154" y="128079"/>
                  </a:lnTo>
                  <a:lnTo>
                    <a:pt x="1972442" y="143298"/>
                  </a:lnTo>
                  <a:lnTo>
                    <a:pt x="1976414" y="154643"/>
                  </a:lnTo>
                  <a:lnTo>
                    <a:pt x="1979917" y="159473"/>
                  </a:lnTo>
                  <a:lnTo>
                    <a:pt x="1989851" y="166209"/>
                  </a:lnTo>
                  <a:lnTo>
                    <a:pt x="2003400" y="168924"/>
                  </a:lnTo>
                  <a:lnTo>
                    <a:pt x="2013381" y="168935"/>
                  </a:lnTo>
                  <a:lnTo>
                    <a:pt x="2020760" y="167551"/>
                  </a:lnTo>
                  <a:lnTo>
                    <a:pt x="2024913" y="165938"/>
                  </a:lnTo>
                  <a:lnTo>
                    <a:pt x="2024456" y="144233"/>
                  </a:lnTo>
                  <a:lnTo>
                    <a:pt x="2021230" y="145160"/>
                  </a:lnTo>
                  <a:lnTo>
                    <a:pt x="2018690" y="145630"/>
                  </a:lnTo>
                  <a:lnTo>
                    <a:pt x="2002536" y="145630"/>
                  </a:lnTo>
                  <a:lnTo>
                    <a:pt x="1998840" y="138468"/>
                  </a:lnTo>
                  <a:close/>
                </a:path>
                <a:path w="2332545" h="168935">
                  <a:moveTo>
                    <a:pt x="2079840" y="138468"/>
                  </a:moveTo>
                  <a:lnTo>
                    <a:pt x="2079840" y="75234"/>
                  </a:lnTo>
                  <a:lnTo>
                    <a:pt x="2106841" y="75234"/>
                  </a:lnTo>
                  <a:lnTo>
                    <a:pt x="2106841" y="54000"/>
                  </a:lnTo>
                  <a:lnTo>
                    <a:pt x="2079840" y="54000"/>
                  </a:lnTo>
                  <a:lnTo>
                    <a:pt x="2079840" y="25158"/>
                  </a:lnTo>
                  <a:lnTo>
                    <a:pt x="2052154" y="33235"/>
                  </a:lnTo>
                  <a:lnTo>
                    <a:pt x="2052154" y="54000"/>
                  </a:lnTo>
                  <a:lnTo>
                    <a:pt x="2036000" y="54000"/>
                  </a:lnTo>
                  <a:lnTo>
                    <a:pt x="2036000" y="75234"/>
                  </a:lnTo>
                  <a:lnTo>
                    <a:pt x="2052154" y="75234"/>
                  </a:lnTo>
                  <a:lnTo>
                    <a:pt x="2052154" y="128079"/>
                  </a:lnTo>
                  <a:lnTo>
                    <a:pt x="2053442" y="143298"/>
                  </a:lnTo>
                  <a:lnTo>
                    <a:pt x="2057415" y="154643"/>
                  </a:lnTo>
                  <a:lnTo>
                    <a:pt x="2060917" y="159473"/>
                  </a:lnTo>
                  <a:lnTo>
                    <a:pt x="2070856" y="166209"/>
                  </a:lnTo>
                  <a:lnTo>
                    <a:pt x="2084402" y="168924"/>
                  </a:lnTo>
                  <a:lnTo>
                    <a:pt x="2094382" y="168935"/>
                  </a:lnTo>
                  <a:lnTo>
                    <a:pt x="2101773" y="167551"/>
                  </a:lnTo>
                  <a:lnTo>
                    <a:pt x="2105926" y="165938"/>
                  </a:lnTo>
                  <a:lnTo>
                    <a:pt x="2105456" y="144233"/>
                  </a:lnTo>
                  <a:lnTo>
                    <a:pt x="2102231" y="145160"/>
                  </a:lnTo>
                  <a:lnTo>
                    <a:pt x="2099691" y="145630"/>
                  </a:lnTo>
                  <a:lnTo>
                    <a:pt x="2083536" y="145630"/>
                  </a:lnTo>
                  <a:lnTo>
                    <a:pt x="2079840" y="138468"/>
                  </a:lnTo>
                  <a:close/>
                </a:path>
              </a:pathLst>
            </a:custGeom>
            <a:solidFill>
              <a:srgbClr val="C04031"/>
            </a:solidFill>
          </p:spPr>
          <p:txBody>
            <a:bodyPr wrap="square" lIns="0" tIns="0" rIns="0" bIns="0" rtlCol="0">
              <a:noAutofit/>
            </a:bodyPr>
            <a:lstStyle/>
            <a:p>
              <a:endParaRPr/>
            </a:p>
          </p:txBody>
        </p:sp>
        <p:sp>
          <p:nvSpPr>
            <p:cNvPr id="21" name="object 21"/>
            <p:cNvSpPr/>
            <p:nvPr/>
          </p:nvSpPr>
          <p:spPr>
            <a:xfrm>
              <a:off x="1447487" y="7052896"/>
              <a:ext cx="0" cy="112395"/>
            </a:xfrm>
            <a:custGeom>
              <a:avLst/>
              <a:gdLst/>
              <a:ahLst/>
              <a:cxnLst/>
              <a:rect l="l" t="t" r="r" b="b"/>
              <a:pathLst>
                <a:path h="112395">
                  <a:moveTo>
                    <a:pt x="0" y="0"/>
                  </a:moveTo>
                  <a:lnTo>
                    <a:pt x="0" y="112395"/>
                  </a:lnTo>
                </a:path>
              </a:pathLst>
            </a:custGeom>
            <a:ln w="29883">
              <a:solidFill>
                <a:srgbClr val="C04031"/>
              </a:solidFill>
            </a:ln>
          </p:spPr>
          <p:txBody>
            <a:bodyPr wrap="square" lIns="0" tIns="0" rIns="0" bIns="0" rtlCol="0">
              <a:noAutofit/>
            </a:bodyPr>
            <a:lstStyle/>
            <a:p>
              <a:endParaRPr/>
            </a:p>
          </p:txBody>
        </p:sp>
        <p:sp>
          <p:nvSpPr>
            <p:cNvPr id="22" name="object 22"/>
            <p:cNvSpPr/>
            <p:nvPr/>
          </p:nvSpPr>
          <p:spPr>
            <a:xfrm>
              <a:off x="3238466" y="7052896"/>
              <a:ext cx="0" cy="112395"/>
            </a:xfrm>
            <a:custGeom>
              <a:avLst/>
              <a:gdLst/>
              <a:ahLst/>
              <a:cxnLst/>
              <a:rect l="l" t="t" r="r" b="b"/>
              <a:pathLst>
                <a:path h="112395">
                  <a:moveTo>
                    <a:pt x="0" y="0"/>
                  </a:moveTo>
                  <a:lnTo>
                    <a:pt x="0" y="112395"/>
                  </a:lnTo>
                </a:path>
              </a:pathLst>
            </a:custGeom>
            <a:ln w="29883">
              <a:solidFill>
                <a:srgbClr val="C04031"/>
              </a:solidFill>
            </a:ln>
          </p:spPr>
          <p:txBody>
            <a:bodyPr wrap="square" lIns="0" tIns="0" rIns="0" bIns="0" rtlCol="0">
              <a:noAutofit/>
            </a:bodyPr>
            <a:lstStyle/>
            <a:p>
              <a:endParaRPr/>
            </a:p>
          </p:txBody>
        </p:sp>
        <p:sp>
          <p:nvSpPr>
            <p:cNvPr id="19" name="object 19"/>
            <p:cNvSpPr/>
            <p:nvPr/>
          </p:nvSpPr>
          <p:spPr>
            <a:xfrm>
              <a:off x="1307971" y="7270920"/>
              <a:ext cx="2134247" cy="165519"/>
            </a:xfrm>
            <a:custGeom>
              <a:avLst/>
              <a:gdLst/>
              <a:ahLst/>
              <a:cxnLst/>
              <a:rect l="l" t="t" r="r" b="b"/>
              <a:pathLst>
                <a:path w="2134247" h="165519">
                  <a:moveTo>
                    <a:pt x="2096617" y="76365"/>
                  </a:moveTo>
                  <a:lnTo>
                    <a:pt x="2095245" y="64162"/>
                  </a:lnTo>
                  <a:lnTo>
                    <a:pt x="2090479" y="51572"/>
                  </a:lnTo>
                  <a:lnTo>
                    <a:pt x="2081340" y="41092"/>
                  </a:lnTo>
                  <a:lnTo>
                    <a:pt x="2066852" y="35216"/>
                  </a:lnTo>
                  <a:lnTo>
                    <a:pt x="2060079" y="34709"/>
                  </a:lnTo>
                  <a:lnTo>
                    <a:pt x="2046777" y="49615"/>
                  </a:lnTo>
                  <a:lnTo>
                    <a:pt x="2058809" y="46227"/>
                  </a:lnTo>
                  <a:lnTo>
                    <a:pt x="2073640" y="51592"/>
                  </a:lnTo>
                  <a:lnTo>
                    <a:pt x="2080104" y="63413"/>
                  </a:lnTo>
                  <a:lnTo>
                    <a:pt x="2081098" y="72351"/>
                  </a:lnTo>
                  <a:lnTo>
                    <a:pt x="2034133" y="72351"/>
                  </a:lnTo>
                  <a:lnTo>
                    <a:pt x="2037833" y="59927"/>
                  </a:lnTo>
                  <a:lnTo>
                    <a:pt x="2034260" y="43897"/>
                  </a:lnTo>
                  <a:lnTo>
                    <a:pt x="2025691" y="54261"/>
                  </a:lnTo>
                  <a:lnTo>
                    <a:pt x="2020384" y="67472"/>
                  </a:lnTo>
                  <a:lnTo>
                    <a:pt x="2018614" y="82397"/>
                  </a:lnTo>
                  <a:lnTo>
                    <a:pt x="2020589" y="97534"/>
                  </a:lnTo>
                  <a:lnTo>
                    <a:pt x="2026337" y="110057"/>
                  </a:lnTo>
                  <a:lnTo>
                    <a:pt x="2035591" y="119485"/>
                  </a:lnTo>
                  <a:lnTo>
                    <a:pt x="2048084" y="125338"/>
                  </a:lnTo>
                  <a:lnTo>
                    <a:pt x="2062099" y="127152"/>
                  </a:lnTo>
                  <a:lnTo>
                    <a:pt x="2077656" y="125757"/>
                  </a:lnTo>
                  <a:lnTo>
                    <a:pt x="2088648" y="122679"/>
                  </a:lnTo>
                  <a:lnTo>
                    <a:pt x="2091499" y="121488"/>
                  </a:lnTo>
                  <a:lnTo>
                    <a:pt x="2088769" y="109981"/>
                  </a:lnTo>
                  <a:lnTo>
                    <a:pt x="2082736" y="112547"/>
                  </a:lnTo>
                  <a:lnTo>
                    <a:pt x="2075789" y="114553"/>
                  </a:lnTo>
                  <a:lnTo>
                    <a:pt x="2064296" y="114553"/>
                  </a:lnTo>
                  <a:lnTo>
                    <a:pt x="2050959" y="112130"/>
                  </a:lnTo>
                  <a:lnTo>
                    <a:pt x="2040490" y="104469"/>
                  </a:lnTo>
                  <a:lnTo>
                    <a:pt x="2034624" y="90983"/>
                  </a:lnTo>
                  <a:lnTo>
                    <a:pt x="2033955" y="83858"/>
                  </a:lnTo>
                  <a:lnTo>
                    <a:pt x="2096084" y="83858"/>
                  </a:lnTo>
                  <a:lnTo>
                    <a:pt x="2096249" y="82219"/>
                  </a:lnTo>
                  <a:lnTo>
                    <a:pt x="2096617" y="79654"/>
                  </a:lnTo>
                  <a:lnTo>
                    <a:pt x="2096617" y="76365"/>
                  </a:lnTo>
                  <a:close/>
                </a:path>
                <a:path w="2134247" h="165519">
                  <a:moveTo>
                    <a:pt x="2116912" y="127152"/>
                  </a:moveTo>
                  <a:lnTo>
                    <a:pt x="2130056" y="127152"/>
                  </a:lnTo>
                  <a:lnTo>
                    <a:pt x="2134247" y="122224"/>
                  </a:lnTo>
                  <a:lnTo>
                    <a:pt x="2134247" y="108889"/>
                  </a:lnTo>
                  <a:lnTo>
                    <a:pt x="2129866" y="104139"/>
                  </a:lnTo>
                  <a:lnTo>
                    <a:pt x="2117077" y="104139"/>
                  </a:lnTo>
                  <a:lnTo>
                    <a:pt x="2112517" y="108889"/>
                  </a:lnTo>
                  <a:lnTo>
                    <a:pt x="2112517" y="122224"/>
                  </a:lnTo>
                  <a:lnTo>
                    <a:pt x="2116912" y="127152"/>
                  </a:lnTo>
                  <a:close/>
                </a:path>
                <a:path w="2134247" h="165519">
                  <a:moveTo>
                    <a:pt x="1041958" y="21742"/>
                  </a:moveTo>
                  <a:lnTo>
                    <a:pt x="1054023" y="21742"/>
                  </a:lnTo>
                  <a:lnTo>
                    <a:pt x="1058037" y="17360"/>
                  </a:lnTo>
                  <a:lnTo>
                    <a:pt x="1057859" y="11874"/>
                  </a:lnTo>
                  <a:lnTo>
                    <a:pt x="1057859" y="6210"/>
                  </a:lnTo>
                  <a:lnTo>
                    <a:pt x="1054023" y="1828"/>
                  </a:lnTo>
                  <a:lnTo>
                    <a:pt x="1042149" y="1828"/>
                  </a:lnTo>
                  <a:lnTo>
                    <a:pt x="1037945" y="6210"/>
                  </a:lnTo>
                  <a:lnTo>
                    <a:pt x="1037945" y="17360"/>
                  </a:lnTo>
                  <a:lnTo>
                    <a:pt x="1041958" y="21742"/>
                  </a:lnTo>
                  <a:close/>
                </a:path>
                <a:path w="2134247" h="165519">
                  <a:moveTo>
                    <a:pt x="33863" y="123003"/>
                  </a:moveTo>
                  <a:lnTo>
                    <a:pt x="47092" y="126587"/>
                  </a:lnTo>
                  <a:lnTo>
                    <a:pt x="55359" y="127152"/>
                  </a:lnTo>
                  <a:lnTo>
                    <a:pt x="68775" y="125706"/>
                  </a:lnTo>
                  <a:lnTo>
                    <a:pt x="81076" y="121400"/>
                  </a:lnTo>
                  <a:lnTo>
                    <a:pt x="91882" y="114283"/>
                  </a:lnTo>
                  <a:lnTo>
                    <a:pt x="100808" y="104403"/>
                  </a:lnTo>
                  <a:lnTo>
                    <a:pt x="107472" y="91809"/>
                  </a:lnTo>
                  <a:lnTo>
                    <a:pt x="111492" y="76549"/>
                  </a:lnTo>
                  <a:lnTo>
                    <a:pt x="112547" y="62306"/>
                  </a:lnTo>
                  <a:lnTo>
                    <a:pt x="111067" y="46402"/>
                  </a:lnTo>
                  <a:lnTo>
                    <a:pt x="106768" y="32320"/>
                  </a:lnTo>
                  <a:lnTo>
                    <a:pt x="99859" y="20377"/>
                  </a:lnTo>
                  <a:lnTo>
                    <a:pt x="90550" y="10891"/>
                  </a:lnTo>
                  <a:lnTo>
                    <a:pt x="79049" y="4179"/>
                  </a:lnTo>
                  <a:lnTo>
                    <a:pt x="65567" y="558"/>
                  </a:lnTo>
                  <a:lnTo>
                    <a:pt x="57188" y="0"/>
                  </a:lnTo>
                  <a:lnTo>
                    <a:pt x="43284" y="1621"/>
                  </a:lnTo>
                  <a:lnTo>
                    <a:pt x="30794" y="6334"/>
                  </a:lnTo>
                  <a:lnTo>
                    <a:pt x="20019" y="13907"/>
                  </a:lnTo>
                  <a:lnTo>
                    <a:pt x="11257" y="24110"/>
                  </a:lnTo>
                  <a:lnTo>
                    <a:pt x="4810" y="36713"/>
                  </a:lnTo>
                  <a:lnTo>
                    <a:pt x="979" y="51486"/>
                  </a:lnTo>
                  <a:lnTo>
                    <a:pt x="0" y="64681"/>
                  </a:lnTo>
                  <a:lnTo>
                    <a:pt x="1540" y="80805"/>
                  </a:lnTo>
                  <a:lnTo>
                    <a:pt x="5975" y="94978"/>
                  </a:lnTo>
                  <a:lnTo>
                    <a:pt x="13026" y="106921"/>
                  </a:lnTo>
                  <a:lnTo>
                    <a:pt x="16992" y="64312"/>
                  </a:lnTo>
                  <a:lnTo>
                    <a:pt x="18510" y="48882"/>
                  </a:lnTo>
                  <a:lnTo>
                    <a:pt x="23064" y="35058"/>
                  </a:lnTo>
                  <a:lnTo>
                    <a:pt x="30653" y="23818"/>
                  </a:lnTo>
                  <a:lnTo>
                    <a:pt x="41277" y="16138"/>
                  </a:lnTo>
                  <a:lnTo>
                    <a:pt x="54935" y="12994"/>
                  </a:lnTo>
                  <a:lnTo>
                    <a:pt x="56451" y="12966"/>
                  </a:lnTo>
                  <a:lnTo>
                    <a:pt x="70683" y="15811"/>
                  </a:lnTo>
                  <a:lnTo>
                    <a:pt x="81683" y="23496"/>
                  </a:lnTo>
                  <a:lnTo>
                    <a:pt x="89495" y="34749"/>
                  </a:lnTo>
                  <a:lnTo>
                    <a:pt x="94164" y="48300"/>
                  </a:lnTo>
                  <a:lnTo>
                    <a:pt x="95732" y="62874"/>
                  </a:lnTo>
                  <a:lnTo>
                    <a:pt x="95732" y="63030"/>
                  </a:lnTo>
                  <a:lnTo>
                    <a:pt x="94105" y="78823"/>
                  </a:lnTo>
                  <a:lnTo>
                    <a:pt x="89324" y="92675"/>
                  </a:lnTo>
                  <a:lnTo>
                    <a:pt x="81540" y="103743"/>
                  </a:lnTo>
                  <a:lnTo>
                    <a:pt x="70901" y="111187"/>
                  </a:lnTo>
                  <a:lnTo>
                    <a:pt x="57558" y="114165"/>
                  </a:lnTo>
                  <a:lnTo>
                    <a:pt x="56273" y="114185"/>
                  </a:lnTo>
                  <a:lnTo>
                    <a:pt x="42573" y="111522"/>
                  </a:lnTo>
                  <a:lnTo>
                    <a:pt x="31628" y="104200"/>
                  </a:lnTo>
                  <a:lnTo>
                    <a:pt x="23605" y="93221"/>
                  </a:lnTo>
                  <a:lnTo>
                    <a:pt x="22415" y="116355"/>
                  </a:lnTo>
                  <a:lnTo>
                    <a:pt x="33863" y="123003"/>
                  </a:lnTo>
                  <a:close/>
                </a:path>
                <a:path w="2134247" h="165519">
                  <a:moveTo>
                    <a:pt x="22415" y="116355"/>
                  </a:moveTo>
                  <a:lnTo>
                    <a:pt x="23605" y="93221"/>
                  </a:lnTo>
                  <a:lnTo>
                    <a:pt x="18671" y="79585"/>
                  </a:lnTo>
                  <a:lnTo>
                    <a:pt x="16992" y="64312"/>
                  </a:lnTo>
                  <a:lnTo>
                    <a:pt x="13026" y="106921"/>
                  </a:lnTo>
                  <a:lnTo>
                    <a:pt x="22415" y="116355"/>
                  </a:lnTo>
                  <a:close/>
                </a:path>
                <a:path w="2134247" h="165519">
                  <a:moveTo>
                    <a:pt x="413169" y="121132"/>
                  </a:moveTo>
                  <a:lnTo>
                    <a:pt x="409879" y="108521"/>
                  </a:lnTo>
                  <a:lnTo>
                    <a:pt x="398674" y="112139"/>
                  </a:lnTo>
                  <a:lnTo>
                    <a:pt x="385084" y="113630"/>
                  </a:lnTo>
                  <a:lnTo>
                    <a:pt x="368597" y="111696"/>
                  </a:lnTo>
                  <a:lnTo>
                    <a:pt x="356044" y="106084"/>
                  </a:lnTo>
                  <a:lnTo>
                    <a:pt x="346456" y="97134"/>
                  </a:lnTo>
                  <a:lnTo>
                    <a:pt x="340014" y="85173"/>
                  </a:lnTo>
                  <a:lnTo>
                    <a:pt x="336899" y="70529"/>
                  </a:lnTo>
                  <a:lnTo>
                    <a:pt x="336626" y="64122"/>
                  </a:lnTo>
                  <a:lnTo>
                    <a:pt x="338467" y="47902"/>
                  </a:lnTo>
                  <a:lnTo>
                    <a:pt x="343765" y="34595"/>
                  </a:lnTo>
                  <a:lnTo>
                    <a:pt x="352177" y="24366"/>
                  </a:lnTo>
                  <a:lnTo>
                    <a:pt x="363362" y="17378"/>
                  </a:lnTo>
                  <a:lnTo>
                    <a:pt x="376980" y="13797"/>
                  </a:lnTo>
                  <a:lnTo>
                    <a:pt x="384670" y="13334"/>
                  </a:lnTo>
                  <a:lnTo>
                    <a:pt x="394906" y="13334"/>
                  </a:lnTo>
                  <a:lnTo>
                    <a:pt x="403491" y="15532"/>
                  </a:lnTo>
                  <a:lnTo>
                    <a:pt x="409511" y="18453"/>
                  </a:lnTo>
                  <a:lnTo>
                    <a:pt x="413359" y="5486"/>
                  </a:lnTo>
                  <a:lnTo>
                    <a:pt x="404962" y="2415"/>
                  </a:lnTo>
                  <a:lnTo>
                    <a:pt x="390486" y="196"/>
                  </a:lnTo>
                  <a:lnTo>
                    <a:pt x="384124" y="0"/>
                  </a:lnTo>
                  <a:lnTo>
                    <a:pt x="368912" y="1482"/>
                  </a:lnTo>
                  <a:lnTo>
                    <a:pt x="355331" y="5781"/>
                  </a:lnTo>
                  <a:lnTo>
                    <a:pt x="343608" y="12676"/>
                  </a:lnTo>
                  <a:lnTo>
                    <a:pt x="333973" y="21944"/>
                  </a:lnTo>
                  <a:lnTo>
                    <a:pt x="326651" y="33364"/>
                  </a:lnTo>
                  <a:lnTo>
                    <a:pt x="321871" y="46714"/>
                  </a:lnTo>
                  <a:lnTo>
                    <a:pt x="319861" y="61772"/>
                  </a:lnTo>
                  <a:lnTo>
                    <a:pt x="319811" y="64681"/>
                  </a:lnTo>
                  <a:lnTo>
                    <a:pt x="321419" y="81145"/>
                  </a:lnTo>
                  <a:lnTo>
                    <a:pt x="326027" y="95213"/>
                  </a:lnTo>
                  <a:lnTo>
                    <a:pt x="333309" y="106814"/>
                  </a:lnTo>
                  <a:lnTo>
                    <a:pt x="342941" y="115876"/>
                  </a:lnTo>
                  <a:lnTo>
                    <a:pt x="354599" y="122330"/>
                  </a:lnTo>
                  <a:lnTo>
                    <a:pt x="367956" y="126104"/>
                  </a:lnTo>
                  <a:lnTo>
                    <a:pt x="380657" y="127152"/>
                  </a:lnTo>
                  <a:lnTo>
                    <a:pt x="396314" y="125966"/>
                  </a:lnTo>
                  <a:lnTo>
                    <a:pt x="408194" y="123151"/>
                  </a:lnTo>
                  <a:lnTo>
                    <a:pt x="413169" y="121132"/>
                  </a:lnTo>
                  <a:close/>
                </a:path>
                <a:path w="2134247" h="165519">
                  <a:moveTo>
                    <a:pt x="251739" y="75272"/>
                  </a:moveTo>
                  <a:lnTo>
                    <a:pt x="252107" y="72707"/>
                  </a:lnTo>
                  <a:lnTo>
                    <a:pt x="252476" y="70523"/>
                  </a:lnTo>
                  <a:lnTo>
                    <a:pt x="258246" y="57405"/>
                  </a:lnTo>
                  <a:lnTo>
                    <a:pt x="269190" y="50428"/>
                  </a:lnTo>
                  <a:lnTo>
                    <a:pt x="274027" y="49872"/>
                  </a:lnTo>
                  <a:lnTo>
                    <a:pt x="277863" y="50063"/>
                  </a:lnTo>
                  <a:lnTo>
                    <a:pt x="279514" y="50418"/>
                  </a:lnTo>
                  <a:lnTo>
                    <a:pt x="279514" y="35255"/>
                  </a:lnTo>
                  <a:lnTo>
                    <a:pt x="276771" y="34709"/>
                  </a:lnTo>
                  <a:lnTo>
                    <a:pt x="274942" y="34709"/>
                  </a:lnTo>
                  <a:lnTo>
                    <a:pt x="262638" y="38219"/>
                  </a:lnTo>
                  <a:lnTo>
                    <a:pt x="253267" y="47913"/>
                  </a:lnTo>
                  <a:lnTo>
                    <a:pt x="250456" y="54076"/>
                  </a:lnTo>
                  <a:lnTo>
                    <a:pt x="249732" y="54076"/>
                  </a:lnTo>
                  <a:lnTo>
                    <a:pt x="249186" y="36728"/>
                  </a:lnTo>
                  <a:lnTo>
                    <a:pt x="235115" y="36728"/>
                  </a:lnTo>
                  <a:lnTo>
                    <a:pt x="235659" y="48612"/>
                  </a:lnTo>
                  <a:lnTo>
                    <a:pt x="235848" y="61855"/>
                  </a:lnTo>
                  <a:lnTo>
                    <a:pt x="235851" y="125145"/>
                  </a:lnTo>
                  <a:lnTo>
                    <a:pt x="251739" y="125145"/>
                  </a:lnTo>
                  <a:lnTo>
                    <a:pt x="251739" y="75272"/>
                  </a:lnTo>
                  <a:close/>
                </a:path>
                <a:path w="2134247" h="165519">
                  <a:moveTo>
                    <a:pt x="183617" y="109067"/>
                  </a:moveTo>
                  <a:lnTo>
                    <a:pt x="170361" y="113813"/>
                  </a:lnTo>
                  <a:lnTo>
                    <a:pt x="169926" y="113817"/>
                  </a:lnTo>
                  <a:lnTo>
                    <a:pt x="157392" y="109469"/>
                  </a:lnTo>
                  <a:lnTo>
                    <a:pt x="151321" y="97607"/>
                  </a:lnTo>
                  <a:lnTo>
                    <a:pt x="150202" y="85686"/>
                  </a:lnTo>
                  <a:lnTo>
                    <a:pt x="150202" y="36728"/>
                  </a:lnTo>
                  <a:lnTo>
                    <a:pt x="134124" y="36728"/>
                  </a:lnTo>
                  <a:lnTo>
                    <a:pt x="134124" y="88430"/>
                  </a:lnTo>
                  <a:lnTo>
                    <a:pt x="137103" y="108042"/>
                  </a:lnTo>
                  <a:lnTo>
                    <a:pt x="144716" y="119955"/>
                  </a:lnTo>
                  <a:lnTo>
                    <a:pt x="154975" y="125781"/>
                  </a:lnTo>
                  <a:lnTo>
                    <a:pt x="164630" y="127152"/>
                  </a:lnTo>
                  <a:lnTo>
                    <a:pt x="179797" y="123771"/>
                  </a:lnTo>
                  <a:lnTo>
                    <a:pt x="189883" y="116126"/>
                  </a:lnTo>
                  <a:lnTo>
                    <a:pt x="193865" y="110718"/>
                  </a:lnTo>
                  <a:lnTo>
                    <a:pt x="194233" y="110718"/>
                  </a:lnTo>
                  <a:lnTo>
                    <a:pt x="195148" y="125145"/>
                  </a:lnTo>
                  <a:lnTo>
                    <a:pt x="209397" y="125145"/>
                  </a:lnTo>
                  <a:lnTo>
                    <a:pt x="208851" y="118211"/>
                  </a:lnTo>
                  <a:lnTo>
                    <a:pt x="208661" y="110172"/>
                  </a:lnTo>
                  <a:lnTo>
                    <a:pt x="208661" y="36728"/>
                  </a:lnTo>
                  <a:lnTo>
                    <a:pt x="192582" y="36728"/>
                  </a:lnTo>
                  <a:lnTo>
                    <a:pt x="192582" y="93903"/>
                  </a:lnTo>
                  <a:lnTo>
                    <a:pt x="192036" y="96824"/>
                  </a:lnTo>
                  <a:lnTo>
                    <a:pt x="191122" y="99199"/>
                  </a:lnTo>
                  <a:lnTo>
                    <a:pt x="183617" y="109067"/>
                  </a:lnTo>
                  <a:close/>
                </a:path>
                <a:path w="2134247" h="165519">
                  <a:moveTo>
                    <a:pt x="975174" y="48133"/>
                  </a:moveTo>
                  <a:lnTo>
                    <a:pt x="977163" y="48044"/>
                  </a:lnTo>
                  <a:lnTo>
                    <a:pt x="990491" y="52727"/>
                  </a:lnTo>
                  <a:lnTo>
                    <a:pt x="996688" y="64653"/>
                  </a:lnTo>
                  <a:lnTo>
                    <a:pt x="997623" y="74180"/>
                  </a:lnTo>
                  <a:lnTo>
                    <a:pt x="997623" y="125145"/>
                  </a:lnTo>
                  <a:lnTo>
                    <a:pt x="1013701" y="125145"/>
                  </a:lnTo>
                  <a:lnTo>
                    <a:pt x="1013701" y="72351"/>
                  </a:lnTo>
                  <a:lnTo>
                    <a:pt x="1010310" y="53109"/>
                  </a:lnTo>
                  <a:lnTo>
                    <a:pt x="1001940" y="41526"/>
                  </a:lnTo>
                  <a:lnTo>
                    <a:pt x="991294" y="35952"/>
                  </a:lnTo>
                  <a:lnTo>
                    <a:pt x="982459" y="34709"/>
                  </a:lnTo>
                  <a:lnTo>
                    <a:pt x="967853" y="37795"/>
                  </a:lnTo>
                  <a:lnTo>
                    <a:pt x="957471" y="45317"/>
                  </a:lnTo>
                  <a:lnTo>
                    <a:pt x="953223" y="51333"/>
                  </a:lnTo>
                  <a:lnTo>
                    <a:pt x="952855" y="51333"/>
                  </a:lnTo>
                  <a:lnTo>
                    <a:pt x="951941" y="36728"/>
                  </a:lnTo>
                  <a:lnTo>
                    <a:pt x="937691" y="36728"/>
                  </a:lnTo>
                  <a:lnTo>
                    <a:pt x="938237" y="44030"/>
                  </a:lnTo>
                  <a:lnTo>
                    <a:pt x="938428" y="51523"/>
                  </a:lnTo>
                  <a:lnTo>
                    <a:pt x="938428" y="125145"/>
                  </a:lnTo>
                  <a:lnTo>
                    <a:pt x="954506" y="125145"/>
                  </a:lnTo>
                  <a:lnTo>
                    <a:pt x="954506" y="69240"/>
                  </a:lnTo>
                  <a:lnTo>
                    <a:pt x="954874" y="66497"/>
                  </a:lnTo>
                  <a:lnTo>
                    <a:pt x="955598" y="64490"/>
                  </a:lnTo>
                  <a:lnTo>
                    <a:pt x="962736" y="53492"/>
                  </a:lnTo>
                  <a:lnTo>
                    <a:pt x="975174" y="48133"/>
                  </a:lnTo>
                  <a:close/>
                </a:path>
                <a:path w="2134247" h="165519">
                  <a:moveTo>
                    <a:pt x="886193" y="109067"/>
                  </a:moveTo>
                  <a:lnTo>
                    <a:pt x="872938" y="113813"/>
                  </a:lnTo>
                  <a:lnTo>
                    <a:pt x="872502" y="113817"/>
                  </a:lnTo>
                  <a:lnTo>
                    <a:pt x="859974" y="109469"/>
                  </a:lnTo>
                  <a:lnTo>
                    <a:pt x="853900" y="97607"/>
                  </a:lnTo>
                  <a:lnTo>
                    <a:pt x="852779" y="85686"/>
                  </a:lnTo>
                  <a:lnTo>
                    <a:pt x="852779" y="36728"/>
                  </a:lnTo>
                  <a:lnTo>
                    <a:pt x="836701" y="36728"/>
                  </a:lnTo>
                  <a:lnTo>
                    <a:pt x="836701" y="88430"/>
                  </a:lnTo>
                  <a:lnTo>
                    <a:pt x="839680" y="108042"/>
                  </a:lnTo>
                  <a:lnTo>
                    <a:pt x="847293" y="119955"/>
                  </a:lnTo>
                  <a:lnTo>
                    <a:pt x="857551" y="125781"/>
                  </a:lnTo>
                  <a:lnTo>
                    <a:pt x="867206" y="127152"/>
                  </a:lnTo>
                  <a:lnTo>
                    <a:pt x="882374" y="123771"/>
                  </a:lnTo>
                  <a:lnTo>
                    <a:pt x="892460" y="116126"/>
                  </a:lnTo>
                  <a:lnTo>
                    <a:pt x="896442" y="110718"/>
                  </a:lnTo>
                  <a:lnTo>
                    <a:pt x="896810" y="110718"/>
                  </a:lnTo>
                  <a:lnTo>
                    <a:pt x="897724" y="125145"/>
                  </a:lnTo>
                  <a:lnTo>
                    <a:pt x="911974" y="125145"/>
                  </a:lnTo>
                  <a:lnTo>
                    <a:pt x="911428" y="118211"/>
                  </a:lnTo>
                  <a:lnTo>
                    <a:pt x="911237" y="110172"/>
                  </a:lnTo>
                  <a:lnTo>
                    <a:pt x="911237" y="36728"/>
                  </a:lnTo>
                  <a:lnTo>
                    <a:pt x="895159" y="36728"/>
                  </a:lnTo>
                  <a:lnTo>
                    <a:pt x="895159" y="93903"/>
                  </a:lnTo>
                  <a:lnTo>
                    <a:pt x="894613" y="96824"/>
                  </a:lnTo>
                  <a:lnTo>
                    <a:pt x="893699" y="99199"/>
                  </a:lnTo>
                  <a:lnTo>
                    <a:pt x="886193" y="109067"/>
                  </a:lnTo>
                  <a:close/>
                </a:path>
                <a:path w="2134247" h="165519">
                  <a:moveTo>
                    <a:pt x="795388" y="125145"/>
                  </a:moveTo>
                  <a:lnTo>
                    <a:pt x="811098" y="125145"/>
                  </a:lnTo>
                  <a:lnTo>
                    <a:pt x="811098" y="73075"/>
                  </a:lnTo>
                  <a:lnTo>
                    <a:pt x="807895" y="53301"/>
                  </a:lnTo>
                  <a:lnTo>
                    <a:pt x="799980" y="41455"/>
                  </a:lnTo>
                  <a:lnTo>
                    <a:pt x="789888" y="35845"/>
                  </a:lnTo>
                  <a:lnTo>
                    <a:pt x="782053" y="34709"/>
                  </a:lnTo>
                  <a:lnTo>
                    <a:pt x="773645" y="34709"/>
                  </a:lnTo>
                  <a:lnTo>
                    <a:pt x="767803" y="36906"/>
                  </a:lnTo>
                  <a:lnTo>
                    <a:pt x="762508" y="40919"/>
                  </a:lnTo>
                  <a:lnTo>
                    <a:pt x="758850" y="43662"/>
                  </a:lnTo>
                  <a:lnTo>
                    <a:pt x="755383" y="47497"/>
                  </a:lnTo>
                  <a:lnTo>
                    <a:pt x="752640" y="52438"/>
                  </a:lnTo>
                  <a:lnTo>
                    <a:pt x="752271" y="52438"/>
                  </a:lnTo>
                  <a:lnTo>
                    <a:pt x="744952" y="41396"/>
                  </a:lnTo>
                  <a:lnTo>
                    <a:pt x="733191" y="35336"/>
                  </a:lnTo>
                  <a:lnTo>
                    <a:pt x="727240" y="34709"/>
                  </a:lnTo>
                  <a:lnTo>
                    <a:pt x="712737" y="37933"/>
                  </a:lnTo>
                  <a:lnTo>
                    <a:pt x="703059" y="45806"/>
                  </a:lnTo>
                  <a:lnTo>
                    <a:pt x="699477" y="50977"/>
                  </a:lnTo>
                  <a:lnTo>
                    <a:pt x="698931" y="50977"/>
                  </a:lnTo>
                  <a:lnTo>
                    <a:pt x="698195" y="36728"/>
                  </a:lnTo>
                  <a:lnTo>
                    <a:pt x="684123" y="36728"/>
                  </a:lnTo>
                  <a:lnTo>
                    <a:pt x="684682" y="44030"/>
                  </a:lnTo>
                  <a:lnTo>
                    <a:pt x="684860" y="51523"/>
                  </a:lnTo>
                  <a:lnTo>
                    <a:pt x="684860" y="125145"/>
                  </a:lnTo>
                  <a:lnTo>
                    <a:pt x="700570" y="125145"/>
                  </a:lnTo>
                  <a:lnTo>
                    <a:pt x="700570" y="69062"/>
                  </a:lnTo>
                  <a:lnTo>
                    <a:pt x="700938" y="66319"/>
                  </a:lnTo>
                  <a:lnTo>
                    <a:pt x="701852" y="63944"/>
                  </a:lnTo>
                  <a:lnTo>
                    <a:pt x="708922" y="52959"/>
                  </a:lnTo>
                  <a:lnTo>
                    <a:pt x="721538" y="47867"/>
                  </a:lnTo>
                  <a:lnTo>
                    <a:pt x="721766" y="47866"/>
                  </a:lnTo>
                  <a:lnTo>
                    <a:pt x="733906" y="52725"/>
                  </a:lnTo>
                  <a:lnTo>
                    <a:pt x="739697" y="65450"/>
                  </a:lnTo>
                  <a:lnTo>
                    <a:pt x="740219" y="72161"/>
                  </a:lnTo>
                  <a:lnTo>
                    <a:pt x="740219" y="125145"/>
                  </a:lnTo>
                  <a:lnTo>
                    <a:pt x="755929" y="125145"/>
                  </a:lnTo>
                  <a:lnTo>
                    <a:pt x="755929" y="67602"/>
                  </a:lnTo>
                  <a:lnTo>
                    <a:pt x="756475" y="64681"/>
                  </a:lnTo>
                  <a:lnTo>
                    <a:pt x="757212" y="62483"/>
                  </a:lnTo>
                  <a:lnTo>
                    <a:pt x="759942" y="54622"/>
                  </a:lnTo>
                  <a:lnTo>
                    <a:pt x="767080" y="47866"/>
                  </a:lnTo>
                  <a:lnTo>
                    <a:pt x="776211" y="47866"/>
                  </a:lnTo>
                  <a:lnTo>
                    <a:pt x="788128" y="52138"/>
                  </a:lnTo>
                  <a:lnTo>
                    <a:pt x="794331" y="64184"/>
                  </a:lnTo>
                  <a:lnTo>
                    <a:pt x="795388" y="75095"/>
                  </a:lnTo>
                  <a:lnTo>
                    <a:pt x="795388" y="125145"/>
                  </a:lnTo>
                  <a:close/>
                </a:path>
                <a:path w="2134247" h="165519">
                  <a:moveTo>
                    <a:pt x="642747" y="125145"/>
                  </a:moveTo>
                  <a:lnTo>
                    <a:pt x="658456" y="125145"/>
                  </a:lnTo>
                  <a:lnTo>
                    <a:pt x="658456" y="73075"/>
                  </a:lnTo>
                  <a:lnTo>
                    <a:pt x="655254" y="53301"/>
                  </a:lnTo>
                  <a:lnTo>
                    <a:pt x="647338" y="41455"/>
                  </a:lnTo>
                  <a:lnTo>
                    <a:pt x="637246" y="35845"/>
                  </a:lnTo>
                  <a:lnTo>
                    <a:pt x="629412" y="34709"/>
                  </a:lnTo>
                  <a:lnTo>
                    <a:pt x="621004" y="34709"/>
                  </a:lnTo>
                  <a:lnTo>
                    <a:pt x="615162" y="36906"/>
                  </a:lnTo>
                  <a:lnTo>
                    <a:pt x="609866" y="40919"/>
                  </a:lnTo>
                  <a:lnTo>
                    <a:pt x="606209" y="43662"/>
                  </a:lnTo>
                  <a:lnTo>
                    <a:pt x="602742" y="47497"/>
                  </a:lnTo>
                  <a:lnTo>
                    <a:pt x="599998" y="52438"/>
                  </a:lnTo>
                  <a:lnTo>
                    <a:pt x="599630" y="52438"/>
                  </a:lnTo>
                  <a:lnTo>
                    <a:pt x="592310" y="41396"/>
                  </a:lnTo>
                  <a:lnTo>
                    <a:pt x="580550" y="35336"/>
                  </a:lnTo>
                  <a:lnTo>
                    <a:pt x="574598" y="34709"/>
                  </a:lnTo>
                  <a:lnTo>
                    <a:pt x="560090" y="37933"/>
                  </a:lnTo>
                  <a:lnTo>
                    <a:pt x="550417" y="45806"/>
                  </a:lnTo>
                  <a:lnTo>
                    <a:pt x="546836" y="50977"/>
                  </a:lnTo>
                  <a:lnTo>
                    <a:pt x="546277" y="50977"/>
                  </a:lnTo>
                  <a:lnTo>
                    <a:pt x="545553" y="36728"/>
                  </a:lnTo>
                  <a:lnTo>
                    <a:pt x="531482" y="36728"/>
                  </a:lnTo>
                  <a:lnTo>
                    <a:pt x="532028" y="44030"/>
                  </a:lnTo>
                  <a:lnTo>
                    <a:pt x="532218" y="51523"/>
                  </a:lnTo>
                  <a:lnTo>
                    <a:pt x="532218" y="125145"/>
                  </a:lnTo>
                  <a:lnTo>
                    <a:pt x="547928" y="125145"/>
                  </a:lnTo>
                  <a:lnTo>
                    <a:pt x="547928" y="69062"/>
                  </a:lnTo>
                  <a:lnTo>
                    <a:pt x="548297" y="66319"/>
                  </a:lnTo>
                  <a:lnTo>
                    <a:pt x="549211" y="63944"/>
                  </a:lnTo>
                  <a:lnTo>
                    <a:pt x="556276" y="52959"/>
                  </a:lnTo>
                  <a:lnTo>
                    <a:pt x="568896" y="47867"/>
                  </a:lnTo>
                  <a:lnTo>
                    <a:pt x="569125" y="47866"/>
                  </a:lnTo>
                  <a:lnTo>
                    <a:pt x="581265" y="52725"/>
                  </a:lnTo>
                  <a:lnTo>
                    <a:pt x="587056" y="65450"/>
                  </a:lnTo>
                  <a:lnTo>
                    <a:pt x="587578" y="72161"/>
                  </a:lnTo>
                  <a:lnTo>
                    <a:pt x="587578" y="125145"/>
                  </a:lnTo>
                  <a:lnTo>
                    <a:pt x="603288" y="125145"/>
                  </a:lnTo>
                  <a:lnTo>
                    <a:pt x="603288" y="67602"/>
                  </a:lnTo>
                  <a:lnTo>
                    <a:pt x="603834" y="64681"/>
                  </a:lnTo>
                  <a:lnTo>
                    <a:pt x="604558" y="62483"/>
                  </a:lnTo>
                  <a:lnTo>
                    <a:pt x="607301" y="54622"/>
                  </a:lnTo>
                  <a:lnTo>
                    <a:pt x="614426" y="47866"/>
                  </a:lnTo>
                  <a:lnTo>
                    <a:pt x="623570" y="47866"/>
                  </a:lnTo>
                  <a:lnTo>
                    <a:pt x="635486" y="52138"/>
                  </a:lnTo>
                  <a:lnTo>
                    <a:pt x="641690" y="64184"/>
                  </a:lnTo>
                  <a:lnTo>
                    <a:pt x="642747" y="75095"/>
                  </a:lnTo>
                  <a:lnTo>
                    <a:pt x="642747" y="125145"/>
                  </a:lnTo>
                  <a:close/>
                </a:path>
                <a:path w="2134247" h="165519">
                  <a:moveTo>
                    <a:pt x="440537" y="81114"/>
                  </a:moveTo>
                  <a:lnTo>
                    <a:pt x="442670" y="66764"/>
                  </a:lnTo>
                  <a:lnTo>
                    <a:pt x="449320" y="54712"/>
                  </a:lnTo>
                  <a:lnTo>
                    <a:pt x="460861" y="47629"/>
                  </a:lnTo>
                  <a:lnTo>
                    <a:pt x="467753" y="46774"/>
                  </a:lnTo>
                  <a:lnTo>
                    <a:pt x="481664" y="51137"/>
                  </a:lnTo>
                  <a:lnTo>
                    <a:pt x="490185" y="61868"/>
                  </a:lnTo>
                  <a:lnTo>
                    <a:pt x="493939" y="75427"/>
                  </a:lnTo>
                  <a:lnTo>
                    <a:pt x="494245" y="80746"/>
                  </a:lnTo>
                  <a:lnTo>
                    <a:pt x="491506" y="96538"/>
                  </a:lnTo>
                  <a:lnTo>
                    <a:pt x="484047" y="108207"/>
                  </a:lnTo>
                  <a:lnTo>
                    <a:pt x="473005" y="114429"/>
                  </a:lnTo>
                  <a:lnTo>
                    <a:pt x="479279" y="125455"/>
                  </a:lnTo>
                  <a:lnTo>
                    <a:pt x="491092" y="120237"/>
                  </a:lnTo>
                  <a:lnTo>
                    <a:pt x="500999" y="111303"/>
                  </a:lnTo>
                  <a:lnTo>
                    <a:pt x="507896" y="98459"/>
                  </a:lnTo>
                  <a:lnTo>
                    <a:pt x="510680" y="81512"/>
                  </a:lnTo>
                  <a:lnTo>
                    <a:pt x="510692" y="80200"/>
                  </a:lnTo>
                  <a:lnTo>
                    <a:pt x="508627" y="64819"/>
                  </a:lnTo>
                  <a:lnTo>
                    <a:pt x="502736" y="52080"/>
                  </a:lnTo>
                  <a:lnTo>
                    <a:pt x="493473" y="42485"/>
                  </a:lnTo>
                  <a:lnTo>
                    <a:pt x="481293" y="36534"/>
                  </a:lnTo>
                  <a:lnTo>
                    <a:pt x="468122" y="34709"/>
                  </a:lnTo>
                  <a:lnTo>
                    <a:pt x="454315" y="36705"/>
                  </a:lnTo>
                  <a:lnTo>
                    <a:pt x="442368" y="42534"/>
                  </a:lnTo>
                  <a:lnTo>
                    <a:pt x="432940" y="51960"/>
                  </a:lnTo>
                  <a:lnTo>
                    <a:pt x="426693" y="64743"/>
                  </a:lnTo>
                  <a:lnTo>
                    <a:pt x="424289" y="80646"/>
                  </a:lnTo>
                  <a:lnTo>
                    <a:pt x="424281" y="81660"/>
                  </a:lnTo>
                  <a:lnTo>
                    <a:pt x="426480" y="97426"/>
                  </a:lnTo>
                  <a:lnTo>
                    <a:pt x="432636" y="110219"/>
                  </a:lnTo>
                  <a:lnTo>
                    <a:pt x="442083" y="119677"/>
                  </a:lnTo>
                  <a:lnTo>
                    <a:pt x="441011" y="87890"/>
                  </a:lnTo>
                  <a:lnTo>
                    <a:pt x="440537" y="81114"/>
                  </a:lnTo>
                  <a:close/>
                </a:path>
                <a:path w="2134247" h="165519">
                  <a:moveTo>
                    <a:pt x="441011" y="87890"/>
                  </a:moveTo>
                  <a:lnTo>
                    <a:pt x="442083" y="119677"/>
                  </a:lnTo>
                  <a:lnTo>
                    <a:pt x="454159" y="125435"/>
                  </a:lnTo>
                  <a:lnTo>
                    <a:pt x="466661" y="127152"/>
                  </a:lnTo>
                  <a:lnTo>
                    <a:pt x="479279" y="125455"/>
                  </a:lnTo>
                  <a:lnTo>
                    <a:pt x="473005" y="114429"/>
                  </a:lnTo>
                  <a:lnTo>
                    <a:pt x="467398" y="115100"/>
                  </a:lnTo>
                  <a:lnTo>
                    <a:pt x="454922" y="111579"/>
                  </a:lnTo>
                  <a:lnTo>
                    <a:pt x="445794" y="102012"/>
                  </a:lnTo>
                  <a:lnTo>
                    <a:pt x="441011" y="87890"/>
                  </a:lnTo>
                  <a:close/>
                </a:path>
                <a:path w="2134247" h="165519">
                  <a:moveTo>
                    <a:pt x="1039952" y="36728"/>
                  </a:moveTo>
                  <a:lnTo>
                    <a:pt x="1039952" y="125158"/>
                  </a:lnTo>
                  <a:lnTo>
                    <a:pt x="1056030" y="125158"/>
                  </a:lnTo>
                  <a:lnTo>
                    <a:pt x="1056030" y="36728"/>
                  </a:lnTo>
                  <a:lnTo>
                    <a:pt x="1039952" y="36728"/>
                  </a:lnTo>
                  <a:close/>
                </a:path>
                <a:path w="2134247" h="165519">
                  <a:moveTo>
                    <a:pt x="1102626" y="36728"/>
                  </a:moveTo>
                  <a:lnTo>
                    <a:pt x="1102626" y="15532"/>
                  </a:lnTo>
                  <a:lnTo>
                    <a:pt x="1086904" y="20459"/>
                  </a:lnTo>
                  <a:lnTo>
                    <a:pt x="1086904" y="36728"/>
                  </a:lnTo>
                  <a:lnTo>
                    <a:pt x="1073200" y="36728"/>
                  </a:lnTo>
                  <a:lnTo>
                    <a:pt x="1073200" y="48958"/>
                  </a:lnTo>
                  <a:lnTo>
                    <a:pt x="1086904" y="48958"/>
                  </a:lnTo>
                  <a:lnTo>
                    <a:pt x="1086904" y="107607"/>
                  </a:lnTo>
                  <a:lnTo>
                    <a:pt x="1088542" y="115468"/>
                  </a:lnTo>
                  <a:lnTo>
                    <a:pt x="1093127" y="120218"/>
                  </a:lnTo>
                  <a:lnTo>
                    <a:pt x="1096949" y="124599"/>
                  </a:lnTo>
                  <a:lnTo>
                    <a:pt x="1102982" y="127152"/>
                  </a:lnTo>
                  <a:lnTo>
                    <a:pt x="1116685" y="127152"/>
                  </a:lnTo>
                  <a:lnTo>
                    <a:pt x="1121625" y="126060"/>
                  </a:lnTo>
                  <a:lnTo>
                    <a:pt x="1124724" y="124777"/>
                  </a:lnTo>
                  <a:lnTo>
                    <a:pt x="1123988" y="112725"/>
                  </a:lnTo>
                  <a:lnTo>
                    <a:pt x="1121625" y="113461"/>
                  </a:lnTo>
                  <a:lnTo>
                    <a:pt x="1119060" y="113817"/>
                  </a:lnTo>
                  <a:lnTo>
                    <a:pt x="1105712" y="113817"/>
                  </a:lnTo>
                  <a:lnTo>
                    <a:pt x="1102626" y="107607"/>
                  </a:lnTo>
                  <a:lnTo>
                    <a:pt x="1102626" y="48958"/>
                  </a:lnTo>
                  <a:lnTo>
                    <a:pt x="1125639" y="48958"/>
                  </a:lnTo>
                  <a:lnTo>
                    <a:pt x="1125639" y="36728"/>
                  </a:lnTo>
                  <a:lnTo>
                    <a:pt x="1102626" y="36728"/>
                  </a:lnTo>
                  <a:close/>
                </a:path>
                <a:path w="2134247" h="165519">
                  <a:moveTo>
                    <a:pt x="1142225" y="152006"/>
                  </a:moveTo>
                  <a:lnTo>
                    <a:pt x="1146238" y="165519"/>
                  </a:lnTo>
                  <a:lnTo>
                    <a:pt x="1150264" y="164795"/>
                  </a:lnTo>
                  <a:lnTo>
                    <a:pt x="1158125" y="162051"/>
                  </a:lnTo>
                  <a:lnTo>
                    <a:pt x="1165974" y="155105"/>
                  </a:lnTo>
                  <a:lnTo>
                    <a:pt x="1172269" y="148567"/>
                  </a:lnTo>
                  <a:lnTo>
                    <a:pt x="1178141" y="140137"/>
                  </a:lnTo>
                  <a:lnTo>
                    <a:pt x="1183919" y="129385"/>
                  </a:lnTo>
                  <a:lnTo>
                    <a:pt x="1189934" y="115881"/>
                  </a:lnTo>
                  <a:lnTo>
                    <a:pt x="1196301" y="99758"/>
                  </a:lnTo>
                  <a:lnTo>
                    <a:pt x="1220419" y="36728"/>
                  </a:lnTo>
                  <a:lnTo>
                    <a:pt x="1203439" y="36728"/>
                  </a:lnTo>
                  <a:lnTo>
                    <a:pt x="1185887" y="88607"/>
                  </a:lnTo>
                  <a:lnTo>
                    <a:pt x="1183703" y="95008"/>
                  </a:lnTo>
                  <a:lnTo>
                    <a:pt x="1181874" y="101765"/>
                  </a:lnTo>
                  <a:lnTo>
                    <a:pt x="1180223" y="107060"/>
                  </a:lnTo>
                  <a:lnTo>
                    <a:pt x="1179855" y="107060"/>
                  </a:lnTo>
                  <a:lnTo>
                    <a:pt x="1178394" y="101765"/>
                  </a:lnTo>
                  <a:lnTo>
                    <a:pt x="1176197" y="94818"/>
                  </a:lnTo>
                  <a:lnTo>
                    <a:pt x="1174203" y="88976"/>
                  </a:lnTo>
                  <a:lnTo>
                    <a:pt x="1154836" y="36728"/>
                  </a:lnTo>
                  <a:lnTo>
                    <a:pt x="1137297" y="36728"/>
                  </a:lnTo>
                  <a:lnTo>
                    <a:pt x="1169987" y="118211"/>
                  </a:lnTo>
                  <a:lnTo>
                    <a:pt x="1171079" y="121488"/>
                  </a:lnTo>
                  <a:lnTo>
                    <a:pt x="1170546" y="124599"/>
                  </a:lnTo>
                  <a:lnTo>
                    <a:pt x="1169822" y="126250"/>
                  </a:lnTo>
                  <a:lnTo>
                    <a:pt x="1166164" y="134467"/>
                  </a:lnTo>
                  <a:lnTo>
                    <a:pt x="1160678" y="140677"/>
                  </a:lnTo>
                  <a:lnTo>
                    <a:pt x="1156296" y="144144"/>
                  </a:lnTo>
                  <a:lnTo>
                    <a:pt x="1151547" y="148170"/>
                  </a:lnTo>
                  <a:lnTo>
                    <a:pt x="1146238" y="150723"/>
                  </a:lnTo>
                  <a:lnTo>
                    <a:pt x="1142225" y="152006"/>
                  </a:lnTo>
                  <a:close/>
                </a:path>
                <a:path w="2134247" h="165519">
                  <a:moveTo>
                    <a:pt x="1324038" y="123003"/>
                  </a:moveTo>
                  <a:lnTo>
                    <a:pt x="1337269" y="126587"/>
                  </a:lnTo>
                  <a:lnTo>
                    <a:pt x="1345539" y="127152"/>
                  </a:lnTo>
                  <a:lnTo>
                    <a:pt x="1358955" y="125706"/>
                  </a:lnTo>
                  <a:lnTo>
                    <a:pt x="1371257" y="121400"/>
                  </a:lnTo>
                  <a:lnTo>
                    <a:pt x="1382062" y="114283"/>
                  </a:lnTo>
                  <a:lnTo>
                    <a:pt x="1390988" y="104403"/>
                  </a:lnTo>
                  <a:lnTo>
                    <a:pt x="1397652" y="91809"/>
                  </a:lnTo>
                  <a:lnTo>
                    <a:pt x="1401672" y="76549"/>
                  </a:lnTo>
                  <a:lnTo>
                    <a:pt x="1402727" y="62306"/>
                  </a:lnTo>
                  <a:lnTo>
                    <a:pt x="1401247" y="46404"/>
                  </a:lnTo>
                  <a:lnTo>
                    <a:pt x="1396947" y="32323"/>
                  </a:lnTo>
                  <a:lnTo>
                    <a:pt x="1390037" y="20381"/>
                  </a:lnTo>
                  <a:lnTo>
                    <a:pt x="1380726" y="10894"/>
                  </a:lnTo>
                  <a:lnTo>
                    <a:pt x="1369225" y="4181"/>
                  </a:lnTo>
                  <a:lnTo>
                    <a:pt x="1355744" y="559"/>
                  </a:lnTo>
                  <a:lnTo>
                    <a:pt x="1347355" y="0"/>
                  </a:lnTo>
                  <a:lnTo>
                    <a:pt x="1333451" y="1622"/>
                  </a:lnTo>
                  <a:lnTo>
                    <a:pt x="1320962" y="6335"/>
                  </a:lnTo>
                  <a:lnTo>
                    <a:pt x="1310189" y="13909"/>
                  </a:lnTo>
                  <a:lnTo>
                    <a:pt x="1301430" y="24114"/>
                  </a:lnTo>
                  <a:lnTo>
                    <a:pt x="1294986" y="36719"/>
                  </a:lnTo>
                  <a:lnTo>
                    <a:pt x="1291158" y="51495"/>
                  </a:lnTo>
                  <a:lnTo>
                    <a:pt x="1290180" y="64681"/>
                  </a:lnTo>
                  <a:lnTo>
                    <a:pt x="1291719" y="80805"/>
                  </a:lnTo>
                  <a:lnTo>
                    <a:pt x="1296153" y="94978"/>
                  </a:lnTo>
                  <a:lnTo>
                    <a:pt x="1303202" y="106921"/>
                  </a:lnTo>
                  <a:lnTo>
                    <a:pt x="1307172" y="64312"/>
                  </a:lnTo>
                  <a:lnTo>
                    <a:pt x="1308689" y="48882"/>
                  </a:lnTo>
                  <a:lnTo>
                    <a:pt x="1313241" y="35058"/>
                  </a:lnTo>
                  <a:lnTo>
                    <a:pt x="1320828" y="23818"/>
                  </a:lnTo>
                  <a:lnTo>
                    <a:pt x="1331452" y="16138"/>
                  </a:lnTo>
                  <a:lnTo>
                    <a:pt x="1345114" y="12994"/>
                  </a:lnTo>
                  <a:lnTo>
                    <a:pt x="1346631" y="12966"/>
                  </a:lnTo>
                  <a:lnTo>
                    <a:pt x="1360867" y="15810"/>
                  </a:lnTo>
                  <a:lnTo>
                    <a:pt x="1371871" y="23493"/>
                  </a:lnTo>
                  <a:lnTo>
                    <a:pt x="1379685" y="34745"/>
                  </a:lnTo>
                  <a:lnTo>
                    <a:pt x="1384355" y="48293"/>
                  </a:lnTo>
                  <a:lnTo>
                    <a:pt x="1385925" y="62865"/>
                  </a:lnTo>
                  <a:lnTo>
                    <a:pt x="1385925" y="63030"/>
                  </a:lnTo>
                  <a:lnTo>
                    <a:pt x="1384297" y="78822"/>
                  </a:lnTo>
                  <a:lnTo>
                    <a:pt x="1379515" y="92672"/>
                  </a:lnTo>
                  <a:lnTo>
                    <a:pt x="1371728" y="103740"/>
                  </a:lnTo>
                  <a:lnTo>
                    <a:pt x="1361088" y="111184"/>
                  </a:lnTo>
                  <a:lnTo>
                    <a:pt x="1347747" y="114165"/>
                  </a:lnTo>
                  <a:lnTo>
                    <a:pt x="1346454" y="114185"/>
                  </a:lnTo>
                  <a:lnTo>
                    <a:pt x="1332753" y="111522"/>
                  </a:lnTo>
                  <a:lnTo>
                    <a:pt x="1321808" y="104200"/>
                  </a:lnTo>
                  <a:lnTo>
                    <a:pt x="1313786" y="93221"/>
                  </a:lnTo>
                  <a:lnTo>
                    <a:pt x="1312590" y="116355"/>
                  </a:lnTo>
                  <a:lnTo>
                    <a:pt x="1324038" y="123003"/>
                  </a:lnTo>
                  <a:close/>
                </a:path>
                <a:path w="2134247" h="165519">
                  <a:moveTo>
                    <a:pt x="1312590" y="116355"/>
                  </a:moveTo>
                  <a:lnTo>
                    <a:pt x="1313786" y="93221"/>
                  </a:lnTo>
                  <a:lnTo>
                    <a:pt x="1308851" y="79585"/>
                  </a:lnTo>
                  <a:lnTo>
                    <a:pt x="1307172" y="64312"/>
                  </a:lnTo>
                  <a:lnTo>
                    <a:pt x="1303202" y="106921"/>
                  </a:lnTo>
                  <a:lnTo>
                    <a:pt x="1312590" y="116355"/>
                  </a:lnTo>
                  <a:close/>
                </a:path>
                <a:path w="2134247" h="165519">
                  <a:moveTo>
                    <a:pt x="1228686" y="127152"/>
                  </a:moveTo>
                  <a:lnTo>
                    <a:pt x="1241844" y="127152"/>
                  </a:lnTo>
                  <a:lnTo>
                    <a:pt x="1246047" y="122224"/>
                  </a:lnTo>
                  <a:lnTo>
                    <a:pt x="1246047" y="108889"/>
                  </a:lnTo>
                  <a:lnTo>
                    <a:pt x="1241666" y="104139"/>
                  </a:lnTo>
                  <a:lnTo>
                    <a:pt x="1228877" y="104139"/>
                  </a:lnTo>
                  <a:lnTo>
                    <a:pt x="1224305" y="108889"/>
                  </a:lnTo>
                  <a:lnTo>
                    <a:pt x="1224305" y="122224"/>
                  </a:lnTo>
                  <a:lnTo>
                    <a:pt x="1228686" y="127152"/>
                  </a:lnTo>
                  <a:close/>
                </a:path>
                <a:path w="2134247" h="165519">
                  <a:moveTo>
                    <a:pt x="1541919" y="75272"/>
                  </a:moveTo>
                  <a:lnTo>
                    <a:pt x="1542288" y="72707"/>
                  </a:lnTo>
                  <a:lnTo>
                    <a:pt x="1542656" y="70523"/>
                  </a:lnTo>
                  <a:lnTo>
                    <a:pt x="1548434" y="57409"/>
                  </a:lnTo>
                  <a:lnTo>
                    <a:pt x="1559375" y="50429"/>
                  </a:lnTo>
                  <a:lnTo>
                    <a:pt x="1564220" y="49872"/>
                  </a:lnTo>
                  <a:lnTo>
                    <a:pt x="1568043" y="50063"/>
                  </a:lnTo>
                  <a:lnTo>
                    <a:pt x="1569694" y="50418"/>
                  </a:lnTo>
                  <a:lnTo>
                    <a:pt x="1569694" y="35255"/>
                  </a:lnTo>
                  <a:lnTo>
                    <a:pt x="1566951" y="34709"/>
                  </a:lnTo>
                  <a:lnTo>
                    <a:pt x="1565122" y="34709"/>
                  </a:lnTo>
                  <a:lnTo>
                    <a:pt x="1552820" y="38219"/>
                  </a:lnTo>
                  <a:lnTo>
                    <a:pt x="1543444" y="47913"/>
                  </a:lnTo>
                  <a:lnTo>
                    <a:pt x="1540637" y="54076"/>
                  </a:lnTo>
                  <a:lnTo>
                    <a:pt x="1539900" y="54076"/>
                  </a:lnTo>
                  <a:lnTo>
                    <a:pt x="1539367" y="36728"/>
                  </a:lnTo>
                  <a:lnTo>
                    <a:pt x="1525295" y="36728"/>
                  </a:lnTo>
                  <a:lnTo>
                    <a:pt x="1525839" y="48612"/>
                  </a:lnTo>
                  <a:lnTo>
                    <a:pt x="1526016" y="61856"/>
                  </a:lnTo>
                  <a:lnTo>
                    <a:pt x="1526019" y="125145"/>
                  </a:lnTo>
                  <a:lnTo>
                    <a:pt x="1541919" y="125145"/>
                  </a:lnTo>
                  <a:lnTo>
                    <a:pt x="1541919" y="75272"/>
                  </a:lnTo>
                  <a:close/>
                </a:path>
                <a:path w="2134247" h="165519">
                  <a:moveTo>
                    <a:pt x="1473794" y="109071"/>
                  </a:moveTo>
                  <a:lnTo>
                    <a:pt x="1460541" y="113813"/>
                  </a:lnTo>
                  <a:lnTo>
                    <a:pt x="1460119" y="113817"/>
                  </a:lnTo>
                  <a:lnTo>
                    <a:pt x="1447583" y="109470"/>
                  </a:lnTo>
                  <a:lnTo>
                    <a:pt x="1441505" y="97613"/>
                  </a:lnTo>
                  <a:lnTo>
                    <a:pt x="1440383" y="85686"/>
                  </a:lnTo>
                  <a:lnTo>
                    <a:pt x="1440383" y="36728"/>
                  </a:lnTo>
                  <a:lnTo>
                    <a:pt x="1424305" y="36728"/>
                  </a:lnTo>
                  <a:lnTo>
                    <a:pt x="1424305" y="88430"/>
                  </a:lnTo>
                  <a:lnTo>
                    <a:pt x="1427282" y="108042"/>
                  </a:lnTo>
                  <a:lnTo>
                    <a:pt x="1434891" y="119955"/>
                  </a:lnTo>
                  <a:lnTo>
                    <a:pt x="1445150" y="125781"/>
                  </a:lnTo>
                  <a:lnTo>
                    <a:pt x="1454810" y="127152"/>
                  </a:lnTo>
                  <a:lnTo>
                    <a:pt x="1469981" y="123769"/>
                  </a:lnTo>
                  <a:lnTo>
                    <a:pt x="1480063" y="116120"/>
                  </a:lnTo>
                  <a:lnTo>
                    <a:pt x="1484033" y="110718"/>
                  </a:lnTo>
                  <a:lnTo>
                    <a:pt x="1484401" y="110718"/>
                  </a:lnTo>
                  <a:lnTo>
                    <a:pt x="1485328" y="125145"/>
                  </a:lnTo>
                  <a:lnTo>
                    <a:pt x="1499577" y="125145"/>
                  </a:lnTo>
                  <a:lnTo>
                    <a:pt x="1499019" y="118211"/>
                  </a:lnTo>
                  <a:lnTo>
                    <a:pt x="1498841" y="110172"/>
                  </a:lnTo>
                  <a:lnTo>
                    <a:pt x="1498841" y="36728"/>
                  </a:lnTo>
                  <a:lnTo>
                    <a:pt x="1482775" y="36728"/>
                  </a:lnTo>
                  <a:lnTo>
                    <a:pt x="1482775" y="93903"/>
                  </a:lnTo>
                  <a:lnTo>
                    <a:pt x="1482217" y="96824"/>
                  </a:lnTo>
                  <a:lnTo>
                    <a:pt x="1481302" y="99199"/>
                  </a:lnTo>
                  <a:lnTo>
                    <a:pt x="1473794" y="109071"/>
                  </a:lnTo>
                  <a:close/>
                </a:path>
                <a:path w="2134247" h="165519">
                  <a:moveTo>
                    <a:pt x="1633194" y="15341"/>
                  </a:moveTo>
                  <a:lnTo>
                    <a:pt x="1683626" y="15341"/>
                  </a:lnTo>
                  <a:lnTo>
                    <a:pt x="1683626" y="2006"/>
                  </a:lnTo>
                  <a:lnTo>
                    <a:pt x="1617294" y="2006"/>
                  </a:lnTo>
                  <a:lnTo>
                    <a:pt x="1617294" y="125145"/>
                  </a:lnTo>
                  <a:lnTo>
                    <a:pt x="1633194" y="125145"/>
                  </a:lnTo>
                  <a:lnTo>
                    <a:pt x="1633194" y="69430"/>
                  </a:lnTo>
                  <a:lnTo>
                    <a:pt x="1679778" y="69430"/>
                  </a:lnTo>
                  <a:lnTo>
                    <a:pt x="1679778" y="56273"/>
                  </a:lnTo>
                  <a:lnTo>
                    <a:pt x="1633194" y="56273"/>
                  </a:lnTo>
                  <a:lnTo>
                    <a:pt x="1633194" y="15341"/>
                  </a:lnTo>
                  <a:close/>
                </a:path>
                <a:path w="2134247" h="165519">
                  <a:moveTo>
                    <a:pt x="1822513" y="36728"/>
                  </a:moveTo>
                  <a:lnTo>
                    <a:pt x="1822513" y="15532"/>
                  </a:lnTo>
                  <a:lnTo>
                    <a:pt x="1806803" y="20459"/>
                  </a:lnTo>
                  <a:lnTo>
                    <a:pt x="1806803" y="36728"/>
                  </a:lnTo>
                  <a:lnTo>
                    <a:pt x="1793087" y="36728"/>
                  </a:lnTo>
                  <a:lnTo>
                    <a:pt x="1793087" y="48958"/>
                  </a:lnTo>
                  <a:lnTo>
                    <a:pt x="1806803" y="48958"/>
                  </a:lnTo>
                  <a:lnTo>
                    <a:pt x="1806803" y="107607"/>
                  </a:lnTo>
                  <a:lnTo>
                    <a:pt x="1808429" y="115468"/>
                  </a:lnTo>
                  <a:lnTo>
                    <a:pt x="1813013" y="120218"/>
                  </a:lnTo>
                  <a:lnTo>
                    <a:pt x="1816836" y="124599"/>
                  </a:lnTo>
                  <a:lnTo>
                    <a:pt x="1822881" y="127152"/>
                  </a:lnTo>
                  <a:lnTo>
                    <a:pt x="1836572" y="127152"/>
                  </a:lnTo>
                  <a:lnTo>
                    <a:pt x="1841512" y="126060"/>
                  </a:lnTo>
                  <a:lnTo>
                    <a:pt x="1844611" y="124777"/>
                  </a:lnTo>
                  <a:lnTo>
                    <a:pt x="1843874" y="112725"/>
                  </a:lnTo>
                  <a:lnTo>
                    <a:pt x="1841512" y="113461"/>
                  </a:lnTo>
                  <a:lnTo>
                    <a:pt x="1838960" y="113817"/>
                  </a:lnTo>
                  <a:lnTo>
                    <a:pt x="1825612" y="113817"/>
                  </a:lnTo>
                  <a:lnTo>
                    <a:pt x="1822513" y="107607"/>
                  </a:lnTo>
                  <a:lnTo>
                    <a:pt x="1822513" y="48958"/>
                  </a:lnTo>
                  <a:lnTo>
                    <a:pt x="1845525" y="48958"/>
                  </a:lnTo>
                  <a:lnTo>
                    <a:pt x="1845525" y="36728"/>
                  </a:lnTo>
                  <a:lnTo>
                    <a:pt x="1822513" y="36728"/>
                  </a:lnTo>
                  <a:close/>
                </a:path>
                <a:path w="2134247" h="165519">
                  <a:moveTo>
                    <a:pt x="1750877" y="109067"/>
                  </a:moveTo>
                  <a:lnTo>
                    <a:pt x="1737618" y="113813"/>
                  </a:lnTo>
                  <a:lnTo>
                    <a:pt x="1737182" y="113817"/>
                  </a:lnTo>
                  <a:lnTo>
                    <a:pt x="1724646" y="109470"/>
                  </a:lnTo>
                  <a:lnTo>
                    <a:pt x="1718568" y="97613"/>
                  </a:lnTo>
                  <a:lnTo>
                    <a:pt x="1717446" y="85686"/>
                  </a:lnTo>
                  <a:lnTo>
                    <a:pt x="1717446" y="36728"/>
                  </a:lnTo>
                  <a:lnTo>
                    <a:pt x="1701368" y="36728"/>
                  </a:lnTo>
                  <a:lnTo>
                    <a:pt x="1701368" y="88430"/>
                  </a:lnTo>
                  <a:lnTo>
                    <a:pt x="1704347" y="108037"/>
                  </a:lnTo>
                  <a:lnTo>
                    <a:pt x="1711962" y="119950"/>
                  </a:lnTo>
                  <a:lnTo>
                    <a:pt x="1722225" y="125778"/>
                  </a:lnTo>
                  <a:lnTo>
                    <a:pt x="1731899" y="127152"/>
                  </a:lnTo>
                  <a:lnTo>
                    <a:pt x="1747066" y="123769"/>
                  </a:lnTo>
                  <a:lnTo>
                    <a:pt x="1757146" y="116120"/>
                  </a:lnTo>
                  <a:lnTo>
                    <a:pt x="1761121" y="110718"/>
                  </a:lnTo>
                  <a:lnTo>
                    <a:pt x="1761489" y="110718"/>
                  </a:lnTo>
                  <a:lnTo>
                    <a:pt x="1762391" y="125145"/>
                  </a:lnTo>
                  <a:lnTo>
                    <a:pt x="1776641" y="125145"/>
                  </a:lnTo>
                  <a:lnTo>
                    <a:pt x="1776107" y="118211"/>
                  </a:lnTo>
                  <a:lnTo>
                    <a:pt x="1775917" y="110172"/>
                  </a:lnTo>
                  <a:lnTo>
                    <a:pt x="1775917" y="36728"/>
                  </a:lnTo>
                  <a:lnTo>
                    <a:pt x="1759839" y="36728"/>
                  </a:lnTo>
                  <a:lnTo>
                    <a:pt x="1759839" y="93903"/>
                  </a:lnTo>
                  <a:lnTo>
                    <a:pt x="1759292" y="96824"/>
                  </a:lnTo>
                  <a:lnTo>
                    <a:pt x="1758378" y="99199"/>
                  </a:lnTo>
                  <a:lnTo>
                    <a:pt x="1750877" y="109067"/>
                  </a:lnTo>
                  <a:close/>
                </a:path>
                <a:path w="2134247" h="165519">
                  <a:moveTo>
                    <a:pt x="1980780" y="75272"/>
                  </a:moveTo>
                  <a:lnTo>
                    <a:pt x="1981149" y="72707"/>
                  </a:lnTo>
                  <a:lnTo>
                    <a:pt x="1981517" y="70523"/>
                  </a:lnTo>
                  <a:lnTo>
                    <a:pt x="1987295" y="57409"/>
                  </a:lnTo>
                  <a:lnTo>
                    <a:pt x="1998236" y="50429"/>
                  </a:lnTo>
                  <a:lnTo>
                    <a:pt x="2003082" y="49872"/>
                  </a:lnTo>
                  <a:lnTo>
                    <a:pt x="2006917" y="50063"/>
                  </a:lnTo>
                  <a:lnTo>
                    <a:pt x="2008555" y="50418"/>
                  </a:lnTo>
                  <a:lnTo>
                    <a:pt x="2008555" y="35255"/>
                  </a:lnTo>
                  <a:lnTo>
                    <a:pt x="2005825" y="34709"/>
                  </a:lnTo>
                  <a:lnTo>
                    <a:pt x="2003996" y="34709"/>
                  </a:lnTo>
                  <a:lnTo>
                    <a:pt x="1991689" y="38221"/>
                  </a:lnTo>
                  <a:lnTo>
                    <a:pt x="1982324" y="47921"/>
                  </a:lnTo>
                  <a:lnTo>
                    <a:pt x="1979523" y="54076"/>
                  </a:lnTo>
                  <a:lnTo>
                    <a:pt x="1978787" y="54076"/>
                  </a:lnTo>
                  <a:lnTo>
                    <a:pt x="1978228" y="36728"/>
                  </a:lnTo>
                  <a:lnTo>
                    <a:pt x="1964169" y="36728"/>
                  </a:lnTo>
                  <a:lnTo>
                    <a:pt x="1964713" y="48612"/>
                  </a:lnTo>
                  <a:lnTo>
                    <a:pt x="1964902" y="61855"/>
                  </a:lnTo>
                  <a:lnTo>
                    <a:pt x="1964905" y="125145"/>
                  </a:lnTo>
                  <a:lnTo>
                    <a:pt x="1980780" y="125145"/>
                  </a:lnTo>
                  <a:lnTo>
                    <a:pt x="1980780" y="75272"/>
                  </a:lnTo>
                  <a:close/>
                </a:path>
                <a:path w="2134247" h="165519">
                  <a:moveTo>
                    <a:pt x="1912660" y="109071"/>
                  </a:moveTo>
                  <a:lnTo>
                    <a:pt x="1899402" y="113813"/>
                  </a:lnTo>
                  <a:lnTo>
                    <a:pt x="1898980" y="113817"/>
                  </a:lnTo>
                  <a:lnTo>
                    <a:pt x="1886444" y="109470"/>
                  </a:lnTo>
                  <a:lnTo>
                    <a:pt x="1880366" y="97613"/>
                  </a:lnTo>
                  <a:lnTo>
                    <a:pt x="1879244" y="85686"/>
                  </a:lnTo>
                  <a:lnTo>
                    <a:pt x="1879244" y="36728"/>
                  </a:lnTo>
                  <a:lnTo>
                    <a:pt x="1863166" y="36728"/>
                  </a:lnTo>
                  <a:lnTo>
                    <a:pt x="1863166" y="88430"/>
                  </a:lnTo>
                  <a:lnTo>
                    <a:pt x="1866146" y="108040"/>
                  </a:lnTo>
                  <a:lnTo>
                    <a:pt x="1873761" y="119953"/>
                  </a:lnTo>
                  <a:lnTo>
                    <a:pt x="1884022" y="125779"/>
                  </a:lnTo>
                  <a:lnTo>
                    <a:pt x="1893684" y="127152"/>
                  </a:lnTo>
                  <a:lnTo>
                    <a:pt x="1908848" y="123771"/>
                  </a:lnTo>
                  <a:lnTo>
                    <a:pt x="1918932" y="116126"/>
                  </a:lnTo>
                  <a:lnTo>
                    <a:pt x="1922919" y="110718"/>
                  </a:lnTo>
                  <a:lnTo>
                    <a:pt x="1923288" y="110718"/>
                  </a:lnTo>
                  <a:lnTo>
                    <a:pt x="1924189" y="125145"/>
                  </a:lnTo>
                  <a:lnTo>
                    <a:pt x="1938439" y="125145"/>
                  </a:lnTo>
                  <a:lnTo>
                    <a:pt x="1937905" y="118211"/>
                  </a:lnTo>
                  <a:lnTo>
                    <a:pt x="1937702" y="110172"/>
                  </a:lnTo>
                  <a:lnTo>
                    <a:pt x="1937702" y="36728"/>
                  </a:lnTo>
                  <a:lnTo>
                    <a:pt x="1921637" y="36728"/>
                  </a:lnTo>
                  <a:lnTo>
                    <a:pt x="1921637" y="93903"/>
                  </a:lnTo>
                  <a:lnTo>
                    <a:pt x="1921090" y="96824"/>
                  </a:lnTo>
                  <a:lnTo>
                    <a:pt x="1920163" y="99199"/>
                  </a:lnTo>
                  <a:lnTo>
                    <a:pt x="1912660" y="109071"/>
                  </a:lnTo>
                  <a:close/>
                </a:path>
                <a:path w="2134247" h="165519">
                  <a:moveTo>
                    <a:pt x="2045814" y="37131"/>
                  </a:moveTo>
                  <a:lnTo>
                    <a:pt x="2034260" y="43897"/>
                  </a:lnTo>
                  <a:lnTo>
                    <a:pt x="2037833" y="59927"/>
                  </a:lnTo>
                  <a:lnTo>
                    <a:pt x="2046777" y="49615"/>
                  </a:lnTo>
                  <a:lnTo>
                    <a:pt x="2060079" y="34709"/>
                  </a:lnTo>
                  <a:lnTo>
                    <a:pt x="2045814" y="37131"/>
                  </a:lnTo>
                  <a:close/>
                </a:path>
              </a:pathLst>
            </a:custGeom>
            <a:solidFill>
              <a:srgbClr val="C04031"/>
            </a:solidFill>
          </p:spPr>
          <p:txBody>
            <a:bodyPr wrap="square" lIns="0" tIns="0" rIns="0" bIns="0" rtlCol="0">
              <a:noAutofit/>
            </a:bodyPr>
            <a:lstStyle/>
            <a:p>
              <a:endParaRPr/>
            </a:p>
          </p:txBody>
        </p:sp>
      </p:grpSp>
      <p:sp>
        <p:nvSpPr>
          <p:cNvPr id="6" name="object 6"/>
          <p:cNvSpPr txBox="1"/>
          <p:nvPr/>
        </p:nvSpPr>
        <p:spPr>
          <a:xfrm rot="1620000">
            <a:off x="7362911" y="4300225"/>
            <a:ext cx="129104" cy="90170"/>
          </a:xfrm>
          <a:prstGeom prst="rect">
            <a:avLst/>
          </a:prstGeom>
        </p:spPr>
        <p:txBody>
          <a:bodyPr wrap="square" lIns="0" tIns="0" rIns="0" bIns="0" rtlCol="0">
            <a:noAutofit/>
          </a:bodyPr>
          <a:lstStyle/>
          <a:p>
            <a:pPr>
              <a:lnSpc>
                <a:spcPts val="710"/>
              </a:lnSpc>
              <a:spcBef>
                <a:spcPts val="35"/>
              </a:spcBef>
            </a:pPr>
            <a:r>
              <a:rPr sz="700" spc="0" dirty="0">
                <a:solidFill>
                  <a:srgbClr val="FDFDFD"/>
                </a:solidFill>
                <a:latin typeface="Times New Roman"/>
                <a:cs typeface="Times New Roman"/>
              </a:rPr>
              <a:t>st</a:t>
            </a:r>
            <a:endParaRPr sz="700">
              <a:latin typeface="Times New Roman"/>
              <a:cs typeface="Times New Roman"/>
            </a:endParaRPr>
          </a:p>
        </p:txBody>
      </p:sp>
      <p:sp>
        <p:nvSpPr>
          <p:cNvPr id="5" name="object 5"/>
          <p:cNvSpPr txBox="1"/>
          <p:nvPr/>
        </p:nvSpPr>
        <p:spPr>
          <a:xfrm rot="1680000">
            <a:off x="7230897" y="4298551"/>
            <a:ext cx="387242" cy="152400"/>
          </a:xfrm>
          <a:prstGeom prst="rect">
            <a:avLst/>
          </a:prstGeom>
        </p:spPr>
        <p:txBody>
          <a:bodyPr wrap="square" lIns="0" tIns="0" rIns="0" bIns="0" rtlCol="0">
            <a:noAutofit/>
          </a:bodyPr>
          <a:lstStyle/>
          <a:p>
            <a:pPr>
              <a:lnSpc>
                <a:spcPts val="1200"/>
              </a:lnSpc>
              <a:spcBef>
                <a:spcPts val="60"/>
              </a:spcBef>
            </a:pPr>
            <a:r>
              <a:rPr sz="1800" spc="0" baseline="-2415" dirty="0">
                <a:solidFill>
                  <a:srgbClr val="FDFDFD"/>
                </a:solidFill>
                <a:latin typeface="Times New Roman"/>
                <a:cs typeface="Times New Roman"/>
              </a:rPr>
              <a:t>51 </a:t>
            </a:r>
            <a:r>
              <a:rPr sz="1800" spc="220" baseline="-2415" dirty="0">
                <a:solidFill>
                  <a:srgbClr val="FDFDFD"/>
                </a:solidFill>
                <a:latin typeface="Times New Roman"/>
                <a:cs typeface="Times New Roman"/>
              </a:rPr>
              <a:t> </a:t>
            </a:r>
            <a:r>
              <a:rPr sz="1800" spc="0" baseline="-2415" dirty="0">
                <a:solidFill>
                  <a:srgbClr val="FDFDFD"/>
                </a:solidFill>
                <a:latin typeface="Times New Roman"/>
                <a:cs typeface="Times New Roman"/>
              </a:rPr>
              <a:t>st</a:t>
            </a:r>
            <a:endParaRPr sz="1200">
              <a:latin typeface="Times New Roman"/>
              <a:cs typeface="Times New Roman"/>
            </a:endParaRPr>
          </a:p>
        </p:txBody>
      </p:sp>
      <p:sp>
        <p:nvSpPr>
          <p:cNvPr id="4" name="object 4"/>
          <p:cNvSpPr txBox="1"/>
          <p:nvPr/>
        </p:nvSpPr>
        <p:spPr>
          <a:xfrm rot="19440000">
            <a:off x="7341230" y="5112962"/>
            <a:ext cx="194512" cy="165100"/>
          </a:xfrm>
          <a:prstGeom prst="rect">
            <a:avLst/>
          </a:prstGeom>
        </p:spPr>
        <p:txBody>
          <a:bodyPr wrap="square" lIns="0" tIns="0" rIns="0" bIns="0" rtlCol="0">
            <a:noAutofit/>
          </a:bodyPr>
          <a:lstStyle/>
          <a:p>
            <a:pPr>
              <a:lnSpc>
                <a:spcPts val="1300"/>
              </a:lnSpc>
              <a:spcBef>
                <a:spcPts val="65"/>
              </a:spcBef>
            </a:pPr>
            <a:r>
              <a:rPr sz="1950" spc="0" baseline="-2229" dirty="0">
                <a:solidFill>
                  <a:srgbClr val="FDFDFD"/>
                </a:solidFill>
                <a:latin typeface="Times New Roman"/>
                <a:cs typeface="Times New Roman"/>
              </a:rPr>
              <a:t>4</a:t>
            </a:r>
            <a:endParaRPr sz="1300">
              <a:latin typeface="Times New Roman"/>
              <a:cs typeface="Times New Roman"/>
            </a:endParaRPr>
          </a:p>
        </p:txBody>
      </p:sp>
      <p:sp>
        <p:nvSpPr>
          <p:cNvPr id="3" name="object 3"/>
          <p:cNvSpPr txBox="1"/>
          <p:nvPr/>
        </p:nvSpPr>
        <p:spPr>
          <a:xfrm rot="19440000">
            <a:off x="7401116" y="5079967"/>
            <a:ext cx="140611" cy="96520"/>
          </a:xfrm>
          <a:prstGeom prst="rect">
            <a:avLst/>
          </a:prstGeom>
        </p:spPr>
        <p:txBody>
          <a:bodyPr wrap="square" lIns="0" tIns="0" rIns="0" bIns="0" rtlCol="0">
            <a:noAutofit/>
          </a:bodyPr>
          <a:lstStyle/>
          <a:p>
            <a:pPr>
              <a:lnSpc>
                <a:spcPts val="760"/>
              </a:lnSpc>
              <a:spcBef>
                <a:spcPts val="38"/>
              </a:spcBef>
            </a:pPr>
            <a:r>
              <a:rPr sz="1125" spc="0" baseline="-3865" dirty="0">
                <a:solidFill>
                  <a:srgbClr val="FDFDFD"/>
                </a:solidFill>
                <a:latin typeface="Times New Roman"/>
                <a:cs typeface="Times New Roman"/>
              </a:rPr>
              <a:t>th</a:t>
            </a:r>
            <a:endParaRPr sz="750">
              <a:latin typeface="Times New Roman"/>
              <a:cs typeface="Times New Roman"/>
            </a:endParaRPr>
          </a:p>
        </p:txBody>
      </p:sp>
      <p:sp>
        <p:nvSpPr>
          <p:cNvPr id="2" name="object 2"/>
          <p:cNvSpPr txBox="1"/>
          <p:nvPr/>
        </p:nvSpPr>
        <p:spPr>
          <a:xfrm rot="19440000">
            <a:off x="7482929" y="4978511"/>
            <a:ext cx="281224" cy="165100"/>
          </a:xfrm>
          <a:prstGeom prst="rect">
            <a:avLst/>
          </a:prstGeom>
        </p:spPr>
        <p:txBody>
          <a:bodyPr wrap="square" lIns="0" tIns="0" rIns="0" bIns="0" rtlCol="0">
            <a:noAutofit/>
          </a:bodyPr>
          <a:lstStyle/>
          <a:p>
            <a:pPr>
              <a:lnSpc>
                <a:spcPts val="1300"/>
              </a:lnSpc>
              <a:spcBef>
                <a:spcPts val="65"/>
              </a:spcBef>
            </a:pPr>
            <a:r>
              <a:rPr sz="1950" spc="-29" baseline="-2229" dirty="0">
                <a:solidFill>
                  <a:srgbClr val="FDFDFD"/>
                </a:solidFill>
                <a:latin typeface="Times New Roman"/>
                <a:cs typeface="Times New Roman"/>
              </a:rPr>
              <a:t>A</a:t>
            </a:r>
            <a:r>
              <a:rPr sz="1950" spc="0" baseline="-2229" dirty="0">
                <a:solidFill>
                  <a:srgbClr val="FDFDFD"/>
                </a:solidFill>
                <a:latin typeface="Times New Roman"/>
                <a:cs typeface="Times New Roman"/>
              </a:rPr>
              <a:t>VE</a:t>
            </a:r>
            <a:endParaRPr sz="1300">
              <a:latin typeface="Times New Roman"/>
              <a:cs typeface="Times New Roman"/>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893145"/>
            <a:ext cx="1628572" cy="590476"/>
          </a:xfrm>
          <a:prstGeom prst="rect">
            <a:avLst/>
          </a:prstGeom>
        </p:spPr>
      </p:pic>
      <p:sp>
        <p:nvSpPr>
          <p:cNvPr id="37" name="Title 1"/>
          <p:cNvSpPr txBox="1">
            <a:spLocks/>
          </p:cNvSpPr>
          <p:nvPr/>
        </p:nvSpPr>
        <p:spPr>
          <a:xfrm>
            <a:off x="0" y="-11424"/>
            <a:ext cx="10058400" cy="3448892"/>
          </a:xfrm>
          <a:prstGeom prst="rect">
            <a:avLst/>
          </a:prstGeom>
          <a:solidFill>
            <a:srgbClr val="314A9F">
              <a:alpha val="80000"/>
            </a:srgbClr>
          </a:solidFill>
        </p:spPr>
        <p:txBody>
          <a:bodyPr vert="horz" wrap="square" lIns="509412" tIns="336212" rIns="509412" bIns="336125" rtlCol="0" anchor="t" anchorCtr="0">
            <a:spAutoFit/>
          </a:bodyPr>
          <a:lstStyle>
            <a:lvl1pPr algn="l" defTabSz="1018679" rtl="0" eaLnBrk="1" latinLnBrk="0" hangingPunct="1">
              <a:lnSpc>
                <a:spcPct val="100000"/>
              </a:lnSpc>
              <a:spcBef>
                <a:spcPts val="0"/>
              </a:spcBef>
              <a:buNone/>
              <a:defRPr sz="1600" b="1" i="0" kern="1200">
                <a:solidFill>
                  <a:srgbClr val="FFFFFF"/>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1018679" rtl="0" eaLnBrk="1" fontAlgn="auto" latinLnBrk="0" hangingPunct="1">
              <a:lnSpc>
                <a:spcPct val="100000"/>
              </a:lnSpc>
              <a:spcBef>
                <a:spcPts val="0"/>
              </a:spcBef>
              <a:spcAft>
                <a:spcPts val="0"/>
              </a:spcAft>
              <a:buClrTx/>
              <a:buSzTx/>
              <a:buFontTx/>
              <a:buNone/>
              <a:tabLst/>
              <a:defRPr/>
            </a:pPr>
            <a:br>
              <a:rPr kumimoji="0" lang="en-US" sz="1600" b="1" i="0" u="none" strike="noStrike" kern="0" cap="all" spc="134" normalizeH="0" baseline="0" noProof="0" dirty="0">
                <a:ln>
                  <a:noFill/>
                </a:ln>
                <a:solidFill>
                  <a:srgbClr val="B3BFE9"/>
                </a:solidFill>
                <a:effectLst/>
                <a:uLnTx/>
                <a:uFillTx/>
                <a:latin typeface="+mn-lt"/>
              </a:rPr>
            </a:br>
            <a:r>
              <a:rPr kumimoji="0" lang="en-US" sz="4400" b="1" i="0" u="none" strike="noStrike" kern="1200" cap="none" spc="0" normalizeH="0" baseline="0" noProof="0" dirty="0">
                <a:ln>
                  <a:noFill/>
                </a:ln>
                <a:solidFill>
                  <a:srgbClr val="FFFFFF"/>
                </a:solidFill>
                <a:effectLst/>
                <a:uLnTx/>
                <a:uFillTx/>
                <a:latin typeface="+mn-lt"/>
              </a:rPr>
              <a:t>Sunset</a:t>
            </a:r>
            <a:r>
              <a:rPr kumimoji="0" lang="en-US" sz="4400" b="1" i="0" u="none" strike="noStrike" kern="1200" cap="none" spc="0" normalizeH="0" noProof="0" dirty="0">
                <a:ln>
                  <a:noFill/>
                </a:ln>
                <a:solidFill>
                  <a:srgbClr val="FFFFFF"/>
                </a:solidFill>
                <a:effectLst/>
                <a:uLnTx/>
                <a:uFillTx/>
                <a:latin typeface="+mn-lt"/>
              </a:rPr>
              <a:t> Park Library </a:t>
            </a:r>
            <a:r>
              <a:rPr kumimoji="0" lang="en-US" sz="4000" b="1" i="0" u="none" strike="noStrike" kern="1200" cap="none" spc="0" normalizeH="0" noProof="0" dirty="0">
                <a:ln>
                  <a:noFill/>
                </a:ln>
                <a:solidFill>
                  <a:srgbClr val="FFFFFF"/>
                </a:solidFill>
                <a:effectLst/>
                <a:uLnTx/>
                <a:uFillTx/>
                <a:latin typeface="+mn-lt"/>
              </a:rPr>
              <a:t>&amp; Affordable </a:t>
            </a:r>
            <a:r>
              <a:rPr lang="en-US" sz="4000" dirty="0">
                <a:latin typeface="+mn-lt"/>
              </a:rPr>
              <a:t>Housing Project</a:t>
            </a:r>
          </a:p>
          <a:p>
            <a:pPr marL="0" marR="0" lvl="0" indent="0" algn="ctr" defTabSz="1018679"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mn-lt"/>
            </a:endParaRPr>
          </a:p>
          <a:p>
            <a:pPr marL="0" marR="0" lvl="0" indent="0" algn="ctr" defTabSz="1018679" rtl="0" eaLnBrk="1" fontAlgn="auto" latinLnBrk="0" hangingPunct="1">
              <a:lnSpc>
                <a:spcPct val="100000"/>
              </a:lnSpc>
              <a:spcBef>
                <a:spcPts val="0"/>
              </a:spcBef>
              <a:spcAft>
                <a:spcPts val="0"/>
              </a:spcAft>
              <a:buClrTx/>
              <a:buSzTx/>
              <a:buFontTx/>
              <a:buNone/>
              <a:tabLst/>
              <a:defRPr/>
            </a:pPr>
            <a:r>
              <a:rPr lang="en-US" sz="4000" dirty="0">
                <a:latin typeface="+mn-lt"/>
              </a:rPr>
              <a:t>Community Information Session</a:t>
            </a:r>
            <a:endParaRPr kumimoji="0" lang="en-US" sz="1300" b="0" i="0" u="none" strike="noStrike" kern="1200" cap="none" spc="0" normalizeH="0" baseline="0" noProof="0" dirty="0">
              <a:ln>
                <a:noFill/>
              </a:ln>
              <a:solidFill>
                <a:srgbClr val="FFFFFF"/>
              </a:solidFill>
              <a:effectLst/>
              <a:uLnTx/>
              <a:uFillTx/>
              <a:latin typeface="+mn-lt"/>
            </a:endParaRPr>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6553200"/>
            <a:ext cx="1143000" cy="1143000"/>
          </a:xfrm>
          <a:prstGeom prst="rect">
            <a:avLst/>
          </a:prstGeom>
        </p:spPr>
      </p:pic>
      <p:pic>
        <p:nvPicPr>
          <p:cNvPr id="12" name="Picture 11" descr="A group of people walking on a street in front of a building&#10;&#10;Description automatically generated with low confidence">
            <a:extLst>
              <a:ext uri="{FF2B5EF4-FFF2-40B4-BE49-F238E27FC236}">
                <a16:creationId xmlns:a16="http://schemas.microsoft.com/office/drawing/2014/main" id="{6F06B4F3-7F7C-6443-B071-6A1548B173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9995" y="3437468"/>
            <a:ext cx="4945695" cy="3159049"/>
          </a:xfrm>
          <a:prstGeom prst="rect">
            <a:avLst/>
          </a:prstGeom>
        </p:spPr>
      </p:pic>
    </p:spTree>
    <p:extLst>
      <p:ext uri="{BB962C8B-B14F-4D97-AF65-F5344CB8AC3E}">
        <p14:creationId xmlns:p14="http://schemas.microsoft.com/office/powerpoint/2010/main" val="523202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A690497-BCA4-644F-A357-5662AA14FCD1}"/>
              </a:ext>
            </a:extLst>
          </p:cNvPr>
          <p:cNvSpPr>
            <a:spLocks noGrp="1"/>
          </p:cNvSpPr>
          <p:nvPr>
            <p:ph type="sldNum" sz="quarter" idx="12"/>
          </p:nvPr>
        </p:nvSpPr>
        <p:spPr>
          <a:xfrm>
            <a:off x="7209571" y="6413897"/>
            <a:ext cx="2346960" cy="301228"/>
          </a:xfrm>
        </p:spPr>
        <p:txBody>
          <a:bodyPr/>
          <a:lstStyle/>
          <a:p>
            <a:fld id="{4D0C73F0-0726-43FB-8148-EC883EE300CF}" type="slidenum">
              <a:rPr lang="en-US" smtClean="0"/>
              <a:t>10</a:t>
            </a:fld>
            <a:endParaRPr lang="en-US" dirty="0"/>
          </a:p>
        </p:txBody>
      </p:sp>
      <p:graphicFrame>
        <p:nvGraphicFramePr>
          <p:cNvPr id="7" name="Table 6">
            <a:extLst>
              <a:ext uri="{FF2B5EF4-FFF2-40B4-BE49-F238E27FC236}">
                <a16:creationId xmlns:a16="http://schemas.microsoft.com/office/drawing/2014/main" id="{9F7CD365-CDB7-7D46-873C-7C9784FD73D9}"/>
              </a:ext>
            </a:extLst>
          </p:cNvPr>
          <p:cNvGraphicFramePr>
            <a:graphicFrameLocks noGrp="1"/>
          </p:cNvGraphicFramePr>
          <p:nvPr>
            <p:extLst>
              <p:ext uri="{D42A27DB-BD31-4B8C-83A1-F6EECF244321}">
                <p14:modId xmlns:p14="http://schemas.microsoft.com/office/powerpoint/2010/main" val="3139225571"/>
              </p:ext>
            </p:extLst>
          </p:nvPr>
        </p:nvGraphicFramePr>
        <p:xfrm>
          <a:off x="566132" y="2047539"/>
          <a:ext cx="9013271" cy="4108393"/>
        </p:xfrm>
        <a:graphic>
          <a:graphicData uri="http://schemas.openxmlformats.org/drawingml/2006/table">
            <a:tbl>
              <a:tblPr firstRow="1" bandRow="1">
                <a:tableStyleId>{2D5ABB26-0587-4C30-8999-92F81FD0307C}</a:tableStyleId>
              </a:tblPr>
              <a:tblGrid>
                <a:gridCol w="1720713">
                  <a:extLst>
                    <a:ext uri="{9D8B030D-6E8A-4147-A177-3AD203B41FA5}">
                      <a16:colId xmlns:a16="http://schemas.microsoft.com/office/drawing/2014/main" val="20000"/>
                    </a:ext>
                  </a:extLst>
                </a:gridCol>
                <a:gridCol w="1147144">
                  <a:extLst>
                    <a:ext uri="{9D8B030D-6E8A-4147-A177-3AD203B41FA5}">
                      <a16:colId xmlns:a16="http://schemas.microsoft.com/office/drawing/2014/main" val="20001"/>
                    </a:ext>
                  </a:extLst>
                </a:gridCol>
                <a:gridCol w="1311022">
                  <a:extLst>
                    <a:ext uri="{9D8B030D-6E8A-4147-A177-3AD203B41FA5}">
                      <a16:colId xmlns:a16="http://schemas.microsoft.com/office/drawing/2014/main" val="20002"/>
                    </a:ext>
                  </a:extLst>
                </a:gridCol>
                <a:gridCol w="1229083">
                  <a:extLst>
                    <a:ext uri="{9D8B030D-6E8A-4147-A177-3AD203B41FA5}">
                      <a16:colId xmlns:a16="http://schemas.microsoft.com/office/drawing/2014/main" val="20003"/>
                    </a:ext>
                  </a:extLst>
                </a:gridCol>
                <a:gridCol w="1229083">
                  <a:extLst>
                    <a:ext uri="{9D8B030D-6E8A-4147-A177-3AD203B41FA5}">
                      <a16:colId xmlns:a16="http://schemas.microsoft.com/office/drawing/2014/main" val="20004"/>
                    </a:ext>
                  </a:extLst>
                </a:gridCol>
                <a:gridCol w="1229083">
                  <a:extLst>
                    <a:ext uri="{9D8B030D-6E8A-4147-A177-3AD203B41FA5}">
                      <a16:colId xmlns:a16="http://schemas.microsoft.com/office/drawing/2014/main" val="20005"/>
                    </a:ext>
                  </a:extLst>
                </a:gridCol>
                <a:gridCol w="1147143">
                  <a:extLst>
                    <a:ext uri="{9D8B030D-6E8A-4147-A177-3AD203B41FA5}">
                      <a16:colId xmlns:a16="http://schemas.microsoft.com/office/drawing/2014/main" val="20006"/>
                    </a:ext>
                  </a:extLst>
                </a:gridCol>
              </a:tblGrid>
              <a:tr h="817199">
                <a:tc>
                  <a:txBody>
                    <a:bodyPr/>
                    <a:lstStyle/>
                    <a:p>
                      <a:r>
                        <a:rPr lang="en-US" sz="1700" b="1" dirty="0">
                          <a:latin typeface="+mj-lt"/>
                          <a:cs typeface="Helvetica" panose="020B0604020202020204" pitchFamily="34" charset="0"/>
                        </a:rPr>
                        <a:t>Example Households</a:t>
                      </a:r>
                    </a:p>
                  </a:txBody>
                  <a:tcPr marL="75438" marR="75438" marT="37719" marB="37719" anchor="ctr"/>
                </a:tc>
                <a:tc>
                  <a:txBody>
                    <a:bodyPr/>
                    <a:lstStyle/>
                    <a:p>
                      <a:pPr algn="ctr"/>
                      <a:endParaRPr lang="en-US" sz="1700" dirty="0">
                        <a:latin typeface="+mj-lt"/>
                        <a:cs typeface="Helvetica" panose="020B0604020202020204" pitchFamily="34" charset="0"/>
                      </a:endParaRPr>
                    </a:p>
                  </a:txBody>
                  <a:tcPr marL="75438" marR="75438" marT="37719" marB="37719" anchor="ctr"/>
                </a:tc>
                <a:tc>
                  <a:txBody>
                    <a:bodyPr/>
                    <a:lstStyle/>
                    <a:p>
                      <a:pPr algn="ctr"/>
                      <a:endParaRPr lang="en-US" sz="1700">
                        <a:latin typeface="+mj-lt"/>
                        <a:cs typeface="Helvetica" panose="020B0604020202020204" pitchFamily="34" charset="0"/>
                      </a:endParaRPr>
                    </a:p>
                  </a:txBody>
                  <a:tcPr marL="75438" marR="75438" marT="37719" marB="37719" anchor="ctr"/>
                </a:tc>
                <a:tc>
                  <a:txBody>
                    <a:bodyPr/>
                    <a:lstStyle/>
                    <a:p>
                      <a:pPr algn="ctr"/>
                      <a:endParaRPr lang="en-US" sz="1700" dirty="0">
                        <a:latin typeface="+mj-lt"/>
                        <a:cs typeface="Helvetica" panose="020B0604020202020204" pitchFamily="34" charset="0"/>
                      </a:endParaRPr>
                    </a:p>
                  </a:txBody>
                  <a:tcPr marL="75438" marR="75438" marT="37719" marB="37719" anchor="ctr"/>
                </a:tc>
                <a:tc>
                  <a:txBody>
                    <a:bodyPr/>
                    <a:lstStyle/>
                    <a:p>
                      <a:pPr algn="ctr"/>
                      <a:endParaRPr lang="en-US" sz="1700" dirty="0">
                        <a:latin typeface="+mj-lt"/>
                        <a:cs typeface="Helvetica" panose="020B0604020202020204" pitchFamily="34" charset="0"/>
                      </a:endParaRPr>
                    </a:p>
                  </a:txBody>
                  <a:tcPr marL="75438" marR="75438" marT="37719" marB="37719" anchor="ctr"/>
                </a:tc>
                <a:tc>
                  <a:txBody>
                    <a:bodyPr/>
                    <a:lstStyle/>
                    <a:p>
                      <a:pPr algn="ctr"/>
                      <a:endParaRPr lang="en-US" sz="1700" dirty="0">
                        <a:latin typeface="+mj-lt"/>
                        <a:cs typeface="Helvetica" panose="020B0604020202020204" pitchFamily="34" charset="0"/>
                      </a:endParaRPr>
                    </a:p>
                  </a:txBody>
                  <a:tcPr marL="75438" marR="75438" marT="37719" marB="37719" anchor="ctr"/>
                </a:tc>
                <a:tc>
                  <a:txBody>
                    <a:bodyPr/>
                    <a:lstStyle/>
                    <a:p>
                      <a:pPr algn="ctr"/>
                      <a:endParaRPr lang="en-US" sz="1700">
                        <a:latin typeface="+mj-lt"/>
                        <a:cs typeface="Helvetica" panose="020B0604020202020204" pitchFamily="34" charset="0"/>
                      </a:endParaRPr>
                    </a:p>
                  </a:txBody>
                  <a:tcPr marL="75438" marR="75438" marT="37719" marB="37719" anchor="ctr"/>
                </a:tc>
                <a:extLst>
                  <a:ext uri="{0D108BD9-81ED-4DB2-BD59-A6C34878D82A}">
                    <a16:rowId xmlns:a16="http://schemas.microsoft.com/office/drawing/2014/main" val="10000"/>
                  </a:ext>
                </a:extLst>
              </a:tr>
              <a:tr h="817199">
                <a:tc>
                  <a:txBody>
                    <a:bodyPr/>
                    <a:lstStyle/>
                    <a:p>
                      <a:r>
                        <a:rPr lang="en-US" sz="1700" b="1" dirty="0">
                          <a:latin typeface="+mj-lt"/>
                          <a:cs typeface="Helvetica" panose="020B0604020202020204" pitchFamily="34" charset="0"/>
                        </a:rPr>
                        <a:t>Apartment Size</a:t>
                      </a:r>
                    </a:p>
                  </a:txBody>
                  <a:tcPr marL="75438" marR="75438" marT="37719" marB="37719" anchor="ctr"/>
                </a:tc>
                <a:tc gridSpan="2">
                  <a:txBody>
                    <a:bodyPr/>
                    <a:lstStyle/>
                    <a:p>
                      <a:pPr algn="ctr"/>
                      <a:r>
                        <a:rPr lang="en-US" sz="1700" dirty="0">
                          <a:latin typeface="+mj-lt"/>
                          <a:cs typeface="Arial" panose="020B0604020202020204" pitchFamily="34" charset="0"/>
                        </a:rPr>
                        <a:t>Studio</a:t>
                      </a:r>
                    </a:p>
                  </a:txBody>
                  <a:tcPr marL="75438" marR="75438" marT="37719" marB="37719" anchor="ctr"/>
                </a:tc>
                <a:tc hMerge="1">
                  <a:txBody>
                    <a:bodyPr/>
                    <a:lstStyle/>
                    <a:p>
                      <a:pPr algn="ctr"/>
                      <a:endParaRPr lang="en-US" dirty="0">
                        <a:latin typeface="Helvetica" panose="020B0604020202020204" pitchFamily="34" charset="0"/>
                        <a:cs typeface="Helvetica" panose="020B0604020202020204" pitchFamily="34" charset="0"/>
                      </a:endParaRPr>
                    </a:p>
                  </a:txBody>
                  <a:tcPr/>
                </a:tc>
                <a:tc>
                  <a:txBody>
                    <a:bodyPr/>
                    <a:lstStyle/>
                    <a:p>
                      <a:pPr algn="ctr"/>
                      <a:r>
                        <a:rPr lang="en-US" sz="1700" dirty="0">
                          <a:latin typeface="+mj-lt"/>
                          <a:cs typeface="Arial" panose="020B0604020202020204" pitchFamily="34" charset="0"/>
                        </a:rPr>
                        <a:t>1 BR</a:t>
                      </a:r>
                    </a:p>
                  </a:txBody>
                  <a:tcPr marL="75438" marR="75438" marT="37719" marB="37719" anchor="ctr"/>
                </a:tc>
                <a:tc gridSpan="2">
                  <a:txBody>
                    <a:bodyPr/>
                    <a:lstStyle/>
                    <a:p>
                      <a:pPr algn="ctr"/>
                      <a:r>
                        <a:rPr lang="en-US" sz="1700" dirty="0">
                          <a:latin typeface="+mj-lt"/>
                          <a:cs typeface="Arial" panose="020B0604020202020204" pitchFamily="34" charset="0"/>
                        </a:rPr>
                        <a:t>2 BR</a:t>
                      </a:r>
                    </a:p>
                  </a:txBody>
                  <a:tcPr marL="75438" marR="75438" marT="37719" marB="37719" anchor="ctr"/>
                </a:tc>
                <a:tc hMerge="1">
                  <a:txBody>
                    <a:bodyPr/>
                    <a:lstStyle/>
                    <a:p>
                      <a:pPr algn="ctr"/>
                      <a:endParaRPr lang="en-US" dirty="0">
                        <a:latin typeface="Helvetica" panose="020B0604020202020204" pitchFamily="34" charset="0"/>
                        <a:cs typeface="Helvetica"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latin typeface="+mj-lt"/>
                          <a:cs typeface="Arial" panose="020B0604020202020204" pitchFamily="34" charset="0"/>
                        </a:rPr>
                        <a:t>3 BR</a:t>
                      </a:r>
                    </a:p>
                  </a:txBody>
                  <a:tcPr marL="75438" marR="75438" marT="37719" marB="37719" anchor="ctr"/>
                </a:tc>
                <a:extLst>
                  <a:ext uri="{0D108BD9-81ED-4DB2-BD59-A6C34878D82A}">
                    <a16:rowId xmlns:a16="http://schemas.microsoft.com/office/drawing/2014/main" val="747124027"/>
                  </a:ext>
                </a:extLst>
              </a:tr>
              <a:tr h="817199">
                <a:tc>
                  <a:txBody>
                    <a:bodyPr/>
                    <a:lstStyle/>
                    <a:p>
                      <a:r>
                        <a:rPr lang="en-US" sz="1700" b="1" dirty="0">
                          <a:latin typeface="+mj-lt"/>
                          <a:cs typeface="Helvetica" panose="020B0604020202020204" pitchFamily="34" charset="0"/>
                        </a:rPr>
                        <a:t>Annual Income</a:t>
                      </a:r>
                    </a:p>
                  </a:txBody>
                  <a:tcPr marL="75438" marR="75438" marT="37719" marB="37719" anchor="ctr"/>
                </a:tc>
                <a:tc>
                  <a:txBody>
                    <a:bodyPr/>
                    <a:lstStyle/>
                    <a:p>
                      <a:pPr algn="ctr"/>
                      <a:r>
                        <a:rPr lang="en-US" sz="1700" dirty="0">
                          <a:latin typeface="+mj-lt"/>
                          <a:cs typeface="Arial" panose="020B0604020202020204" pitchFamily="34" charset="0"/>
                        </a:rPr>
                        <a:t>Social Security</a:t>
                      </a:r>
                    </a:p>
                    <a:p>
                      <a:pPr algn="ctr">
                        <a:lnSpc>
                          <a:spcPct val="150000"/>
                        </a:lnSpc>
                      </a:pPr>
                      <a:r>
                        <a:rPr lang="en-US" sz="1200" i="1" dirty="0">
                          <a:latin typeface="+mj-lt"/>
                          <a:cs typeface="Arial" panose="020B0604020202020204" pitchFamily="34" charset="0"/>
                        </a:rPr>
                        <a:t>(Senior)</a:t>
                      </a:r>
                    </a:p>
                  </a:txBody>
                  <a:tcPr marL="75438" marR="75438" marT="37719" marB="37719" anchor="ctr"/>
                </a:tc>
                <a:tc>
                  <a:txBody>
                    <a:bodyPr/>
                    <a:lstStyle/>
                    <a:p>
                      <a:pPr algn="ctr">
                        <a:lnSpc>
                          <a:spcPct val="150000"/>
                        </a:lnSpc>
                      </a:pPr>
                      <a:r>
                        <a:rPr lang="en-US" sz="1700" dirty="0">
                          <a:latin typeface="+mj-lt"/>
                          <a:cs typeface="Arial" panose="020B0604020202020204" pitchFamily="34" charset="0"/>
                        </a:rPr>
                        <a:t>$23,880</a:t>
                      </a:r>
                    </a:p>
                    <a:p>
                      <a:pPr algn="ctr">
                        <a:lnSpc>
                          <a:spcPct val="150000"/>
                        </a:lnSpc>
                      </a:pPr>
                      <a:r>
                        <a:rPr lang="en-US" sz="1200" i="1" dirty="0">
                          <a:latin typeface="+mj-lt"/>
                          <a:cs typeface="Arial" panose="020B0604020202020204" pitchFamily="34" charset="0"/>
                        </a:rPr>
                        <a:t>(30% of AMI)</a:t>
                      </a:r>
                    </a:p>
                  </a:txBody>
                  <a:tcPr marL="75438" marR="75438" marT="37719" marB="37719" anchor="ctr"/>
                </a:tc>
                <a:tc>
                  <a:txBody>
                    <a:bodyPr/>
                    <a:lstStyle/>
                    <a:p>
                      <a:pPr algn="ctr">
                        <a:lnSpc>
                          <a:spcPct val="150000"/>
                        </a:lnSpc>
                      </a:pPr>
                      <a:r>
                        <a:rPr lang="en-US" sz="1700" dirty="0">
                          <a:latin typeface="+mj-lt"/>
                          <a:cs typeface="Arial" panose="020B0604020202020204" pitchFamily="34" charset="0"/>
                        </a:rPr>
                        <a:t>$72,800</a:t>
                      </a:r>
                    </a:p>
                    <a:p>
                      <a:pPr algn="ctr">
                        <a:lnSpc>
                          <a:spcPct val="150000"/>
                        </a:lnSpc>
                      </a:pPr>
                      <a:r>
                        <a:rPr lang="en-US" sz="1200" i="1" dirty="0">
                          <a:latin typeface="+mj-lt"/>
                          <a:cs typeface="Arial" panose="020B0604020202020204" pitchFamily="34" charset="0"/>
                        </a:rPr>
                        <a:t>(80% of AMI)</a:t>
                      </a:r>
                    </a:p>
                  </a:txBody>
                  <a:tcPr marL="75438" marR="75438" marT="37719" marB="37719" anchor="ctr"/>
                </a:tc>
                <a:tc>
                  <a:txBody>
                    <a:bodyPr/>
                    <a:lstStyle/>
                    <a:p>
                      <a:pPr algn="ctr">
                        <a:lnSpc>
                          <a:spcPct val="150000"/>
                        </a:lnSpc>
                      </a:pPr>
                      <a:r>
                        <a:rPr lang="en-US" sz="1700" dirty="0">
                          <a:latin typeface="+mj-lt"/>
                          <a:cs typeface="Arial" panose="020B0604020202020204" pitchFamily="34" charset="0"/>
                        </a:rPr>
                        <a:t>$45,500</a:t>
                      </a:r>
                    </a:p>
                    <a:p>
                      <a:pPr algn="ctr">
                        <a:lnSpc>
                          <a:spcPct val="150000"/>
                        </a:lnSpc>
                      </a:pPr>
                      <a:r>
                        <a:rPr lang="en-US" sz="1200" i="1" dirty="0">
                          <a:latin typeface="+mj-lt"/>
                          <a:cs typeface="Arial" panose="020B0604020202020204" pitchFamily="34" charset="0"/>
                        </a:rPr>
                        <a:t>(50% of AMI)</a:t>
                      </a:r>
                    </a:p>
                  </a:txBody>
                  <a:tcPr marL="75438" marR="75438" marT="37719" marB="37719" anchor="ctr"/>
                </a:tc>
                <a:tc>
                  <a:txBody>
                    <a:bodyPr/>
                    <a:lstStyle/>
                    <a:p>
                      <a:pPr algn="ctr">
                        <a:lnSpc>
                          <a:spcPct val="150000"/>
                        </a:lnSpc>
                      </a:pPr>
                      <a:r>
                        <a:rPr lang="en-US" sz="1700" dirty="0">
                          <a:latin typeface="+mj-lt"/>
                          <a:cs typeface="Arial" panose="020B0604020202020204" pitchFamily="34" charset="0"/>
                        </a:rPr>
                        <a:t>$40,960</a:t>
                      </a:r>
                    </a:p>
                    <a:p>
                      <a:pPr algn="ctr">
                        <a:lnSpc>
                          <a:spcPct val="150000"/>
                        </a:lnSpc>
                      </a:pPr>
                      <a:r>
                        <a:rPr lang="en-US" sz="1200" i="1" dirty="0">
                          <a:latin typeface="+mj-lt"/>
                          <a:cs typeface="Arial" panose="020B0604020202020204" pitchFamily="34" charset="0"/>
                        </a:rPr>
                        <a:t>(40% of AMI)</a:t>
                      </a:r>
                    </a:p>
                  </a:txBody>
                  <a:tcPr marL="75438" marR="75438" marT="37719" marB="37719"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700" dirty="0">
                          <a:latin typeface="+mj-lt"/>
                          <a:cs typeface="Arial" panose="020B0604020202020204" pitchFamily="34" charset="0"/>
                        </a:rPr>
                        <a:t>$68,220</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1200" i="1" dirty="0">
                          <a:latin typeface="+mj-lt"/>
                          <a:cs typeface="Arial" panose="020B0604020202020204" pitchFamily="34" charset="0"/>
                        </a:rPr>
                        <a:t>(60% of AMI)</a:t>
                      </a:r>
                    </a:p>
                  </a:txBody>
                  <a:tcPr marL="75438" marR="75438" marT="37719" marB="37719" anchor="ctr"/>
                </a:tc>
                <a:extLst>
                  <a:ext uri="{0D108BD9-81ED-4DB2-BD59-A6C34878D82A}">
                    <a16:rowId xmlns:a16="http://schemas.microsoft.com/office/drawing/2014/main" val="10001"/>
                  </a:ext>
                </a:extLst>
              </a:tr>
              <a:tr h="817199">
                <a:tc>
                  <a:txBody>
                    <a:bodyPr/>
                    <a:lstStyle/>
                    <a:p>
                      <a:r>
                        <a:rPr lang="en-US" sz="1700" b="1" dirty="0">
                          <a:latin typeface="+mj-lt"/>
                          <a:cs typeface="Helvetica" panose="020B0604020202020204" pitchFamily="34" charset="0"/>
                        </a:rPr>
                        <a:t>Sample </a:t>
                      </a:r>
                    </a:p>
                    <a:p>
                      <a:r>
                        <a:rPr lang="en-US" sz="1700" b="1" dirty="0">
                          <a:latin typeface="+mj-lt"/>
                          <a:cs typeface="Helvetica" panose="020B0604020202020204" pitchFamily="34" charset="0"/>
                        </a:rPr>
                        <a:t>HPD Rent</a:t>
                      </a:r>
                    </a:p>
                  </a:txBody>
                  <a:tcPr marL="75438" marR="75438" marT="37719" marB="37719" anchor="ctr">
                    <a:lnB w="3175" cap="flat" cmpd="sng" algn="ctr">
                      <a:solidFill>
                        <a:schemeClr val="tx1"/>
                      </a:solidFill>
                      <a:prstDash val="solid"/>
                      <a:round/>
                      <a:headEnd type="none" w="med" len="med"/>
                      <a:tailEnd type="none" w="med" len="med"/>
                    </a:lnB>
                  </a:tcPr>
                </a:tc>
                <a:tc>
                  <a:txBody>
                    <a:bodyPr/>
                    <a:lstStyle/>
                    <a:p>
                      <a:pPr algn="ctr"/>
                      <a:r>
                        <a:rPr lang="en-US" sz="1700" b="1" dirty="0">
                          <a:latin typeface="+mj-lt"/>
                          <a:cs typeface="Arial" panose="020B0604020202020204" pitchFamily="34" charset="0"/>
                        </a:rPr>
                        <a:t>30% of income</a:t>
                      </a:r>
                    </a:p>
                  </a:txBody>
                  <a:tcPr marL="75438" marR="75438" marT="37719" marB="37719" anchor="ctr">
                    <a:lnB w="3175" cap="flat" cmpd="sng" algn="ctr">
                      <a:solidFill>
                        <a:schemeClr val="tx1"/>
                      </a:solidFill>
                      <a:prstDash val="solid"/>
                      <a:round/>
                      <a:headEnd type="none" w="med" len="med"/>
                      <a:tailEnd type="none" w="med" len="med"/>
                    </a:lnB>
                  </a:tcPr>
                </a:tc>
                <a:tc>
                  <a:txBody>
                    <a:bodyPr/>
                    <a:lstStyle/>
                    <a:p>
                      <a:pPr algn="ctr"/>
                      <a:r>
                        <a:rPr lang="en-US" sz="1700" b="1" dirty="0">
                          <a:latin typeface="+mj-lt"/>
                          <a:cs typeface="Arial" panose="020B0604020202020204" pitchFamily="34" charset="0"/>
                        </a:rPr>
                        <a:t>$397</a:t>
                      </a:r>
                    </a:p>
                  </a:txBody>
                  <a:tcPr marL="75438" marR="75438" marT="37719" marB="37719" anchor="ctr">
                    <a:lnB w="3175" cap="flat" cmpd="sng" algn="ctr">
                      <a:solidFill>
                        <a:schemeClr val="tx1"/>
                      </a:solidFill>
                      <a:prstDash val="solid"/>
                      <a:round/>
                      <a:headEnd type="none" w="med" len="med"/>
                      <a:tailEnd type="none" w="med" len="med"/>
                    </a:lnB>
                  </a:tcPr>
                </a:tc>
                <a:tc>
                  <a:txBody>
                    <a:bodyPr/>
                    <a:lstStyle/>
                    <a:p>
                      <a:pPr algn="ctr"/>
                      <a:r>
                        <a:rPr lang="en-US" sz="1700" b="1" dirty="0">
                          <a:latin typeface="+mj-lt"/>
                          <a:cs typeface="Arial" panose="020B0604020202020204" pitchFamily="34" charset="0"/>
                        </a:rPr>
                        <a:t>$1,570</a:t>
                      </a:r>
                    </a:p>
                  </a:txBody>
                  <a:tcPr marL="75438" marR="75438" marT="37719" marB="37719" anchor="ctr">
                    <a:lnB w="3175" cap="flat" cmpd="sng" algn="ctr">
                      <a:solidFill>
                        <a:schemeClr val="tx1"/>
                      </a:solidFill>
                      <a:prstDash val="solid"/>
                      <a:round/>
                      <a:headEnd type="none" w="med" len="med"/>
                      <a:tailEnd type="none" w="med" len="med"/>
                    </a:lnB>
                  </a:tcPr>
                </a:tc>
                <a:tc>
                  <a:txBody>
                    <a:bodyPr/>
                    <a:lstStyle/>
                    <a:p>
                      <a:pPr algn="ctr"/>
                      <a:r>
                        <a:rPr lang="en-US" sz="1700" b="1" dirty="0">
                          <a:latin typeface="+mj-lt"/>
                          <a:cs typeface="Arial" panose="020B0604020202020204" pitchFamily="34" charset="0"/>
                        </a:rPr>
                        <a:t>$1,110</a:t>
                      </a:r>
                    </a:p>
                  </a:txBody>
                  <a:tcPr marL="75438" marR="75438" marT="37719" marB="37719" anchor="ctr">
                    <a:lnB w="3175" cap="flat" cmpd="sng" algn="ctr">
                      <a:solidFill>
                        <a:schemeClr val="tx1"/>
                      </a:solidFill>
                      <a:prstDash val="solid"/>
                      <a:round/>
                      <a:headEnd type="none" w="med" len="med"/>
                      <a:tailEnd type="none" w="med" len="med"/>
                    </a:lnB>
                  </a:tcPr>
                </a:tc>
                <a:tc>
                  <a:txBody>
                    <a:bodyPr/>
                    <a:lstStyle/>
                    <a:p>
                      <a:pPr algn="ctr"/>
                      <a:r>
                        <a:rPr lang="en-US" sz="1700" b="1" dirty="0">
                          <a:latin typeface="+mj-lt"/>
                          <a:cs typeface="Arial" panose="020B0604020202020204" pitchFamily="34" charset="0"/>
                        </a:rPr>
                        <a:t>$854</a:t>
                      </a:r>
                    </a:p>
                  </a:txBody>
                  <a:tcPr marL="75438" marR="75438" marT="37719" marB="37719" anchor="ctr">
                    <a:lnB w="3175" cap="flat" cmpd="sng" algn="ctr">
                      <a:solidFill>
                        <a:schemeClr val="tx1"/>
                      </a:solidFill>
                      <a:prstDash val="solid"/>
                      <a:round/>
                      <a:headEnd type="none" w="med" len="med"/>
                      <a:tailEnd type="none" w="med" len="med"/>
                    </a:lnB>
                  </a:tcPr>
                </a:tc>
                <a:tc>
                  <a:txBody>
                    <a:bodyPr/>
                    <a:lstStyle/>
                    <a:p>
                      <a:pPr algn="ctr"/>
                      <a:r>
                        <a:rPr lang="en-US" sz="1700" b="1" dirty="0">
                          <a:latin typeface="+mj-lt"/>
                          <a:cs typeface="Arial" panose="020B0604020202020204" pitchFamily="34" charset="0"/>
                        </a:rPr>
                        <a:t>$1,570</a:t>
                      </a:r>
                    </a:p>
                  </a:txBody>
                  <a:tcPr marL="75438" marR="75438" marT="37719" marB="37719" anchor="ct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17199">
                <a:tc>
                  <a:txBody>
                    <a:bodyPr/>
                    <a:lstStyle/>
                    <a:p>
                      <a:r>
                        <a:rPr lang="en-US" sz="1700" b="1" dirty="0">
                          <a:latin typeface="+mj-lt"/>
                          <a:cs typeface="Helvetica" panose="020B0604020202020204" pitchFamily="34" charset="0"/>
                        </a:rPr>
                        <a:t>Sample Market Rate Rent* </a:t>
                      </a:r>
                    </a:p>
                  </a:txBody>
                  <a:tcPr marL="75438" marR="75438" marT="37719" marB="37719" anchor="ctr">
                    <a:lnT w="3175" cap="flat" cmpd="sng" algn="ctr">
                      <a:solidFill>
                        <a:schemeClr val="tx1"/>
                      </a:solidFill>
                      <a:prstDash val="solid"/>
                      <a:round/>
                      <a:headEnd type="none" w="med" len="med"/>
                      <a:tailEnd type="none" w="med" len="med"/>
                    </a:lnT>
                  </a:tcPr>
                </a:tc>
                <a:tc gridSpan="2">
                  <a:txBody>
                    <a:bodyPr/>
                    <a:lstStyle/>
                    <a:p>
                      <a:pPr algn="ctr"/>
                      <a:r>
                        <a:rPr lang="en-US" sz="1700" b="1" dirty="0">
                          <a:latin typeface="+mj-lt"/>
                          <a:cs typeface="Arial" panose="020B0604020202020204" pitchFamily="34" charset="0"/>
                        </a:rPr>
                        <a:t>$1,905</a:t>
                      </a:r>
                    </a:p>
                  </a:txBody>
                  <a:tcPr marL="75438" marR="75438" marT="37719" marB="37719" anchor="ctr">
                    <a:lnT w="3175" cap="flat" cmpd="sng" algn="ctr">
                      <a:solidFill>
                        <a:schemeClr val="tx1"/>
                      </a:solidFill>
                      <a:prstDash val="solid"/>
                      <a:round/>
                      <a:headEnd type="none" w="med" len="med"/>
                      <a:tailEnd type="none" w="med" len="med"/>
                    </a:lnT>
                  </a:tcPr>
                </a:tc>
                <a:tc hMerge="1">
                  <a:txBody>
                    <a:bodyPr/>
                    <a:lstStyle/>
                    <a:p>
                      <a:pPr algn="ctr"/>
                      <a:endParaRPr lang="en-US" dirty="0">
                        <a:latin typeface="Helvetica" panose="020B0604020202020204" pitchFamily="34" charset="0"/>
                        <a:cs typeface="Helvetica" panose="020B0604020202020204" pitchFamily="34" charset="0"/>
                      </a:endParaRPr>
                    </a:p>
                  </a:txBody>
                  <a:tcPr/>
                </a:tc>
                <a:tc>
                  <a:txBody>
                    <a:bodyPr/>
                    <a:lstStyle/>
                    <a:p>
                      <a:pPr algn="ctr"/>
                      <a:r>
                        <a:rPr lang="en-US" sz="1700" b="1" dirty="0">
                          <a:latin typeface="+mj-lt"/>
                          <a:cs typeface="Arial" panose="020B0604020202020204" pitchFamily="34" charset="0"/>
                        </a:rPr>
                        <a:t>$2,330</a:t>
                      </a:r>
                    </a:p>
                  </a:txBody>
                  <a:tcPr marL="75438" marR="75438" marT="37719" marB="37719" anchor="ctr">
                    <a:lnT w="3175" cap="flat" cmpd="sng" algn="ctr">
                      <a:solidFill>
                        <a:schemeClr val="tx1"/>
                      </a:solidFill>
                      <a:prstDash val="solid"/>
                      <a:round/>
                      <a:headEnd type="none" w="med" len="med"/>
                      <a:tailEnd type="none" w="med" len="med"/>
                    </a:lnT>
                  </a:tcPr>
                </a:tc>
                <a:tc gridSpan="2">
                  <a:txBody>
                    <a:bodyPr/>
                    <a:lstStyle/>
                    <a:p>
                      <a:pPr algn="ctr"/>
                      <a:r>
                        <a:rPr lang="en-US" sz="1700" b="1" dirty="0">
                          <a:latin typeface="+mj-lt"/>
                          <a:cs typeface="Arial" panose="020B0604020202020204" pitchFamily="34" charset="0"/>
                        </a:rPr>
                        <a:t>$2,892</a:t>
                      </a:r>
                    </a:p>
                  </a:txBody>
                  <a:tcPr marL="75438" marR="75438" marT="37719" marB="37719" anchor="ctr">
                    <a:lnT w="3175" cap="flat" cmpd="sng" algn="ctr">
                      <a:solidFill>
                        <a:schemeClr val="tx1"/>
                      </a:solidFill>
                      <a:prstDash val="solid"/>
                      <a:round/>
                      <a:headEnd type="none" w="med" len="med"/>
                      <a:tailEnd type="none" w="med" len="med"/>
                    </a:lnT>
                  </a:tcPr>
                </a:tc>
                <a:tc hMerge="1">
                  <a:txBody>
                    <a:bodyPr/>
                    <a:lstStyle/>
                    <a:p>
                      <a:pPr algn="ctr"/>
                      <a:r>
                        <a:rPr lang="en-US" dirty="0">
                          <a:latin typeface="Helvetica" panose="020B0604020202020204" pitchFamily="34" charset="0"/>
                          <a:cs typeface="Helvetica" panose="020B0604020202020204" pitchFamily="34" charset="0"/>
                        </a:rPr>
                        <a:t>2 BR</a:t>
                      </a:r>
                    </a:p>
                    <a:p>
                      <a:pPr algn="ctr"/>
                      <a:r>
                        <a:rPr lang="en-US" dirty="0">
                          <a:latin typeface="Helvetica" panose="020B0604020202020204" pitchFamily="34" charset="0"/>
                          <a:cs typeface="Helvetica" panose="020B0604020202020204" pitchFamily="34" charset="0"/>
                        </a:rPr>
                        <a:t>$2,892</a:t>
                      </a:r>
                    </a:p>
                  </a:txBody>
                  <a:tcPr>
                    <a:lnT w="3175" cap="flat" cmpd="sng" algn="ctr">
                      <a:solidFill>
                        <a:schemeClr val="tx1"/>
                      </a:solidFill>
                      <a:prstDash val="solid"/>
                      <a:round/>
                      <a:headEnd type="none" w="med" len="med"/>
                      <a:tailEnd type="none" w="med" len="med"/>
                    </a:lnT>
                  </a:tcPr>
                </a:tc>
                <a:tc>
                  <a:txBody>
                    <a:bodyPr/>
                    <a:lstStyle/>
                    <a:p>
                      <a:pPr algn="ctr"/>
                      <a:r>
                        <a:rPr lang="en-US" sz="1700" b="1" dirty="0">
                          <a:latin typeface="+mj-lt"/>
                          <a:cs typeface="Arial" panose="020B0604020202020204" pitchFamily="34" charset="0"/>
                        </a:rPr>
                        <a:t>$3,020</a:t>
                      </a:r>
                    </a:p>
                  </a:txBody>
                  <a:tcPr marL="75438" marR="75438" marT="37719" marB="37719"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79653121"/>
                  </a:ext>
                </a:extLst>
              </a:tr>
            </a:tbl>
          </a:graphicData>
        </a:graphic>
      </p:graphicFrame>
      <p:pic>
        <p:nvPicPr>
          <p:cNvPr id="8" name="Picture 7">
            <a:extLst>
              <a:ext uri="{FF2B5EF4-FFF2-40B4-BE49-F238E27FC236}">
                <a16:creationId xmlns:a16="http://schemas.microsoft.com/office/drawing/2014/main" id="{5824BB03-AEFD-5C4A-B427-4D89765CEF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7003" y="2561771"/>
            <a:ext cx="408623" cy="505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2F97C1DE-6F7A-1E4D-9F6D-F8BDCF3839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9190" y="2561771"/>
            <a:ext cx="408623" cy="505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a:extLst>
              <a:ext uri="{FF2B5EF4-FFF2-40B4-BE49-F238E27FC236}">
                <a16:creationId xmlns:a16="http://schemas.microsoft.com/office/drawing/2014/main" id="{D5328EEF-94C4-5C40-8FF0-ED0588881B92}"/>
              </a:ext>
            </a:extLst>
          </p:cNvPr>
          <p:cNvGrpSpPr/>
          <p:nvPr/>
        </p:nvGrpSpPr>
        <p:grpSpPr>
          <a:xfrm>
            <a:off x="7303591" y="2601925"/>
            <a:ext cx="754381" cy="512921"/>
            <a:chOff x="4267200" y="1371600"/>
            <a:chExt cx="914401" cy="621723"/>
          </a:xfrm>
        </p:grpSpPr>
        <p:pic>
          <p:nvPicPr>
            <p:cNvPr id="11" name="Picture 10">
              <a:extLst>
                <a:ext uri="{FF2B5EF4-FFF2-40B4-BE49-F238E27FC236}">
                  <a16:creationId xmlns:a16="http://schemas.microsoft.com/office/drawing/2014/main" id="{D6666199-A230-5949-83E3-CEB5897A4F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1371600"/>
              <a:ext cx="495300" cy="61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5C7408A0-A6B2-3841-B509-0F34EC8575E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53001" y="1604760"/>
              <a:ext cx="228600" cy="38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961AF1E1-6D8D-B245-8869-D20BA1B3C65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24400" y="1592637"/>
              <a:ext cx="228600" cy="38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a:extLst>
              <a:ext uri="{FF2B5EF4-FFF2-40B4-BE49-F238E27FC236}">
                <a16:creationId xmlns:a16="http://schemas.microsoft.com/office/drawing/2014/main" id="{4048C1E1-EE7D-6047-82F3-78EC5C053876}"/>
              </a:ext>
            </a:extLst>
          </p:cNvPr>
          <p:cNvGrpSpPr/>
          <p:nvPr/>
        </p:nvGrpSpPr>
        <p:grpSpPr>
          <a:xfrm>
            <a:off x="8506343" y="2648402"/>
            <a:ext cx="1057393" cy="512011"/>
            <a:chOff x="5320092" y="1368145"/>
            <a:chExt cx="1281688" cy="620619"/>
          </a:xfrm>
        </p:grpSpPr>
        <p:pic>
          <p:nvPicPr>
            <p:cNvPr id="15" name="Picture 14">
              <a:extLst>
                <a:ext uri="{FF2B5EF4-FFF2-40B4-BE49-F238E27FC236}">
                  <a16:creationId xmlns:a16="http://schemas.microsoft.com/office/drawing/2014/main" id="{6E432320-2017-2B45-BB35-45A9AB71F7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20092" y="1368145"/>
              <a:ext cx="495300" cy="61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a:extLst>
                <a:ext uri="{FF2B5EF4-FFF2-40B4-BE49-F238E27FC236}">
                  <a16:creationId xmlns:a16="http://schemas.microsoft.com/office/drawing/2014/main" id="{F0FB4DEA-A142-9743-A55A-0DB42C7FBF7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923742" y="1470680"/>
              <a:ext cx="304800" cy="518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a:extLst>
                <a:ext uri="{FF2B5EF4-FFF2-40B4-BE49-F238E27FC236}">
                  <a16:creationId xmlns:a16="http://schemas.microsoft.com/office/drawing/2014/main" id="{1A561D91-91D6-E440-9B67-228E0FB3C63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32336" y="1592637"/>
              <a:ext cx="228600" cy="38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a:extLst>
                <a:ext uri="{FF2B5EF4-FFF2-40B4-BE49-F238E27FC236}">
                  <a16:creationId xmlns:a16="http://schemas.microsoft.com/office/drawing/2014/main" id="{8AF29FB9-8AAA-8A42-8814-1959C4C98A4E}"/>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05786" y="1368145"/>
              <a:ext cx="395994" cy="61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9" name="Group 18">
            <a:extLst>
              <a:ext uri="{FF2B5EF4-FFF2-40B4-BE49-F238E27FC236}">
                <a16:creationId xmlns:a16="http://schemas.microsoft.com/office/drawing/2014/main" id="{2512ACED-16A7-CA49-823E-8B218E1BA91B}"/>
              </a:ext>
            </a:extLst>
          </p:cNvPr>
          <p:cNvGrpSpPr/>
          <p:nvPr/>
        </p:nvGrpSpPr>
        <p:grpSpPr>
          <a:xfrm>
            <a:off x="6237116" y="2561771"/>
            <a:ext cx="565785" cy="505770"/>
            <a:chOff x="5486400" y="1371600"/>
            <a:chExt cx="685800" cy="613055"/>
          </a:xfrm>
        </p:grpSpPr>
        <p:pic>
          <p:nvPicPr>
            <p:cNvPr id="20" name="Picture 19">
              <a:extLst>
                <a:ext uri="{FF2B5EF4-FFF2-40B4-BE49-F238E27FC236}">
                  <a16:creationId xmlns:a16="http://schemas.microsoft.com/office/drawing/2014/main" id="{7C962E2E-F588-2F41-AD22-B7D0982BA2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371600"/>
              <a:ext cx="495300" cy="61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a:extLst>
                <a:ext uri="{FF2B5EF4-FFF2-40B4-BE49-F238E27FC236}">
                  <a16:creationId xmlns:a16="http://schemas.microsoft.com/office/drawing/2014/main" id="{F758EF1E-81C1-E145-BA0C-BD09500A112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43600" y="1592637"/>
              <a:ext cx="228600" cy="38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2" name="Group 21">
            <a:extLst>
              <a:ext uri="{FF2B5EF4-FFF2-40B4-BE49-F238E27FC236}">
                <a16:creationId xmlns:a16="http://schemas.microsoft.com/office/drawing/2014/main" id="{15D0D7C6-70B1-634B-B7FE-B2C917C56125}"/>
              </a:ext>
            </a:extLst>
          </p:cNvPr>
          <p:cNvGrpSpPr/>
          <p:nvPr/>
        </p:nvGrpSpPr>
        <p:grpSpPr>
          <a:xfrm>
            <a:off x="5001423" y="2575524"/>
            <a:ext cx="691515" cy="516497"/>
            <a:chOff x="7772400" y="1371600"/>
            <a:chExt cx="838200" cy="626057"/>
          </a:xfrm>
        </p:grpSpPr>
        <p:pic>
          <p:nvPicPr>
            <p:cNvPr id="23" name="Picture 22">
              <a:extLst>
                <a:ext uri="{FF2B5EF4-FFF2-40B4-BE49-F238E27FC236}">
                  <a16:creationId xmlns:a16="http://schemas.microsoft.com/office/drawing/2014/main" id="{C1D92EE4-E6BC-1541-A2FE-E54200B5BE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400" y="1371600"/>
              <a:ext cx="495300" cy="61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a:extLst>
                <a:ext uri="{FF2B5EF4-FFF2-40B4-BE49-F238E27FC236}">
                  <a16:creationId xmlns:a16="http://schemas.microsoft.com/office/drawing/2014/main" id="{DE2A032D-C2CC-8B4F-86C9-3F434A40BFB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224364" y="1384602"/>
              <a:ext cx="386236" cy="61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6" name="TextBox 25">
            <a:extLst>
              <a:ext uri="{FF2B5EF4-FFF2-40B4-BE49-F238E27FC236}">
                <a16:creationId xmlns:a16="http://schemas.microsoft.com/office/drawing/2014/main" id="{67000597-9C51-6146-BE03-B28214E583AE}"/>
              </a:ext>
            </a:extLst>
          </p:cNvPr>
          <p:cNvSpPr txBox="1"/>
          <p:nvPr/>
        </p:nvSpPr>
        <p:spPr>
          <a:xfrm>
            <a:off x="0" y="6527733"/>
            <a:ext cx="4629620" cy="193899"/>
          </a:xfrm>
          <a:prstGeom prst="rect">
            <a:avLst/>
          </a:prstGeom>
          <a:noFill/>
        </p:spPr>
        <p:txBody>
          <a:bodyPr wrap="square" rtlCol="0">
            <a:spAutoFit/>
          </a:bodyPr>
          <a:lstStyle/>
          <a:p>
            <a:r>
              <a:rPr lang="en-US" sz="660" dirty="0"/>
              <a:t>*Market rate rents based on StreetEasy search in Gowanus, Park Slope, Boerum Hill,  and Carroll Gardens on Nov. 16, 2020</a:t>
            </a:r>
          </a:p>
        </p:txBody>
      </p:sp>
      <p:cxnSp>
        <p:nvCxnSpPr>
          <p:cNvPr id="27" name="Straight Connector 26">
            <a:extLst>
              <a:ext uri="{FF2B5EF4-FFF2-40B4-BE49-F238E27FC236}">
                <a16:creationId xmlns:a16="http://schemas.microsoft.com/office/drawing/2014/main" id="{83165BE3-14B9-8C45-96FF-4148E88123DB}"/>
              </a:ext>
            </a:extLst>
          </p:cNvPr>
          <p:cNvCxnSpPr/>
          <p:nvPr/>
        </p:nvCxnSpPr>
        <p:spPr>
          <a:xfrm>
            <a:off x="4723856" y="2388671"/>
            <a:ext cx="0" cy="4092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ED67B4D-E3F3-DA4E-AB44-7B77EEF3901A}"/>
              </a:ext>
            </a:extLst>
          </p:cNvPr>
          <p:cNvCxnSpPr/>
          <p:nvPr/>
        </p:nvCxnSpPr>
        <p:spPr>
          <a:xfrm>
            <a:off x="6035039" y="2388671"/>
            <a:ext cx="0" cy="4092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FE6D466-637A-3241-B15E-4D395E38C8DF}"/>
              </a:ext>
            </a:extLst>
          </p:cNvPr>
          <p:cNvCxnSpPr/>
          <p:nvPr/>
        </p:nvCxnSpPr>
        <p:spPr>
          <a:xfrm>
            <a:off x="8432893" y="2364191"/>
            <a:ext cx="0" cy="4092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B0BB1C6-ECBB-E34C-B298-EB577FA1DCE9}"/>
              </a:ext>
            </a:extLst>
          </p:cNvPr>
          <p:cNvCxnSpPr/>
          <p:nvPr/>
        </p:nvCxnSpPr>
        <p:spPr>
          <a:xfrm>
            <a:off x="2326007" y="2388671"/>
            <a:ext cx="0" cy="4092969"/>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42179AD-4F0B-42E1-B9A0-84849FEC50B4}"/>
              </a:ext>
            </a:extLst>
          </p:cNvPr>
          <p:cNvSpPr txBox="1"/>
          <p:nvPr/>
        </p:nvSpPr>
        <p:spPr>
          <a:xfrm>
            <a:off x="284962" y="469911"/>
            <a:ext cx="7535653" cy="646331"/>
          </a:xfrm>
          <a:prstGeom prst="rect">
            <a:avLst/>
          </a:prstGeom>
          <a:noFill/>
        </p:spPr>
        <p:txBody>
          <a:bodyPr wrap="none" rtlCol="0">
            <a:spAutoFit/>
          </a:bodyPr>
          <a:lstStyle/>
          <a:p>
            <a:r>
              <a:rPr lang="en-US" sz="3600" b="1" dirty="0">
                <a:solidFill>
                  <a:schemeClr val="bg1"/>
                </a:solidFill>
                <a:latin typeface="+mj-lt"/>
              </a:rPr>
              <a:t>What is Affordable Housing Continued</a:t>
            </a:r>
          </a:p>
        </p:txBody>
      </p:sp>
      <p:sp>
        <p:nvSpPr>
          <p:cNvPr id="3" name="TextBox 2">
            <a:extLst>
              <a:ext uri="{FF2B5EF4-FFF2-40B4-BE49-F238E27FC236}">
                <a16:creationId xmlns:a16="http://schemas.microsoft.com/office/drawing/2014/main" id="{4C2CEBD3-6DE1-427A-ADDB-F8EAAFD49D39}"/>
              </a:ext>
            </a:extLst>
          </p:cNvPr>
          <p:cNvSpPr txBox="1"/>
          <p:nvPr/>
        </p:nvSpPr>
        <p:spPr>
          <a:xfrm>
            <a:off x="510684" y="1604908"/>
            <a:ext cx="4080476" cy="369332"/>
          </a:xfrm>
          <a:prstGeom prst="rect">
            <a:avLst/>
          </a:prstGeom>
          <a:noFill/>
        </p:spPr>
        <p:txBody>
          <a:bodyPr wrap="none" rtlCol="0">
            <a:spAutoFit/>
          </a:bodyPr>
          <a:lstStyle/>
          <a:p>
            <a:r>
              <a:rPr lang="en-US" b="1" dirty="0"/>
              <a:t>Sample Rents for Affordable Housing</a:t>
            </a:r>
          </a:p>
        </p:txBody>
      </p:sp>
    </p:spTree>
    <p:extLst>
      <p:ext uri="{BB962C8B-B14F-4D97-AF65-F5344CB8AC3E}">
        <p14:creationId xmlns:p14="http://schemas.microsoft.com/office/powerpoint/2010/main" val="178961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A690497-BCA4-644F-A357-5662AA14FCD1}"/>
              </a:ext>
            </a:extLst>
          </p:cNvPr>
          <p:cNvSpPr>
            <a:spLocks noGrp="1"/>
          </p:cNvSpPr>
          <p:nvPr>
            <p:ph type="sldNum" sz="quarter" idx="12"/>
          </p:nvPr>
        </p:nvSpPr>
        <p:spPr>
          <a:xfrm>
            <a:off x="7209571" y="6413897"/>
            <a:ext cx="2346960" cy="301228"/>
          </a:xfrm>
        </p:spPr>
        <p:txBody>
          <a:bodyPr/>
          <a:lstStyle/>
          <a:p>
            <a:fld id="{4D0C73F0-0726-43FB-8148-EC883EE300CF}" type="slidenum">
              <a:rPr lang="en-US" smtClean="0"/>
              <a:t>11</a:t>
            </a:fld>
            <a:endParaRPr lang="en-US" dirty="0"/>
          </a:p>
        </p:txBody>
      </p:sp>
      <p:sp>
        <p:nvSpPr>
          <p:cNvPr id="5" name="TextBox 3">
            <a:extLst>
              <a:ext uri="{FF2B5EF4-FFF2-40B4-BE49-F238E27FC236}">
                <a16:creationId xmlns:a16="http://schemas.microsoft.com/office/drawing/2014/main" id="{F9388884-5DB4-CD44-86C1-52FCAC40257A}"/>
              </a:ext>
            </a:extLst>
          </p:cNvPr>
          <p:cNvSpPr txBox="1">
            <a:spLocks noChangeArrowheads="1"/>
          </p:cNvSpPr>
          <p:nvPr/>
        </p:nvSpPr>
        <p:spPr bwMode="auto">
          <a:xfrm>
            <a:off x="457199" y="1798093"/>
            <a:ext cx="8718021" cy="17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ea typeface="MS PGothic" panose="020B0600070205080204" pitchFamily="34" charset="-128"/>
              </a:defRPr>
            </a:lvl9pPr>
          </a:lstStyle>
          <a:p>
            <a:pPr marL="0" indent="0">
              <a:spcBef>
                <a:spcPct val="0"/>
              </a:spcBef>
              <a:buSzPts val="1000"/>
              <a:buNone/>
            </a:pPr>
            <a:r>
              <a:rPr lang="en-US" altLang="en-US" sz="2000" dirty="0">
                <a:solidFill>
                  <a:srgbClr val="000000"/>
                </a:solidFill>
                <a:ea typeface="Aktiv Grotesk Light" panose="020B0404020202020204" pitchFamily="34" charset="0"/>
                <a:cs typeface="Arial" panose="020B0604020202020204" pitchFamily="34" charset="0"/>
              </a:rPr>
              <a:t>The Sunset Park Library &amp; Affordable Housing Project is </a:t>
            </a:r>
            <a:r>
              <a:rPr lang="en-US" altLang="en-US" sz="2000" b="1" dirty="0">
                <a:solidFill>
                  <a:srgbClr val="0070C0"/>
                </a:solidFill>
                <a:ea typeface="Aktiv Grotesk Light" panose="020B0404020202020204" pitchFamily="34" charset="0"/>
                <a:cs typeface="Arial" panose="020B0604020202020204" pitchFamily="34" charset="0"/>
              </a:rPr>
              <a:t>100% affordable</a:t>
            </a:r>
            <a:r>
              <a:rPr lang="en-US" altLang="en-US" sz="2000" dirty="0">
                <a:cs typeface="Arial" panose="020B0604020202020204" pitchFamily="34" charset="0"/>
              </a:rPr>
              <a:t>,</a:t>
            </a:r>
            <a:r>
              <a:rPr lang="en-US" altLang="en-US" sz="2000" b="1" dirty="0">
                <a:solidFill>
                  <a:srgbClr val="008000"/>
                </a:solidFill>
                <a:ea typeface="Aktiv Grotesk Light" panose="020B0404020202020204" pitchFamily="34" charset="0"/>
                <a:cs typeface="Arial" panose="020B0604020202020204" pitchFamily="34" charset="0"/>
              </a:rPr>
              <a:t> </a:t>
            </a:r>
            <a:r>
              <a:rPr lang="en-US" altLang="en-US" sz="2000" dirty="0">
                <a:ea typeface="Aktiv Grotesk Light" panose="020B0404020202020204" pitchFamily="34" charset="0"/>
                <a:cs typeface="Arial" panose="020B0604020202020204" pitchFamily="34" charset="0"/>
              </a:rPr>
              <a:t>and rents are targeted to meet the needs of local families earning between 30% and 80% of Area Median Income (AMI).</a:t>
            </a:r>
          </a:p>
          <a:p>
            <a:pPr marL="0" indent="0">
              <a:spcBef>
                <a:spcPct val="0"/>
              </a:spcBef>
              <a:buSzPts val="1000"/>
              <a:buNone/>
            </a:pPr>
            <a:endParaRPr lang="en-US" altLang="en-US" sz="2000" dirty="0">
              <a:ea typeface="Aktiv Grotesk Light" panose="020B0404020202020204" pitchFamily="34" charset="0"/>
              <a:cs typeface="Arial" panose="020B0604020202020204" pitchFamily="34" charset="0"/>
            </a:endParaRPr>
          </a:p>
          <a:p>
            <a:pPr marL="0" indent="0">
              <a:spcBef>
                <a:spcPct val="0"/>
              </a:spcBef>
              <a:buSzPts val="1000"/>
              <a:buNone/>
            </a:pPr>
            <a:endParaRPr lang="en-US" altLang="en-US" sz="2000" dirty="0">
              <a:ea typeface="Aktiv Grotesk Light" panose="020B0404020202020204" pitchFamily="34" charset="0"/>
              <a:cs typeface="Arial" panose="020B0604020202020204" pitchFamily="34" charset="0"/>
            </a:endParaRPr>
          </a:p>
          <a:p>
            <a:pPr>
              <a:spcBef>
                <a:spcPct val="0"/>
              </a:spcBef>
              <a:buSzPts val="1000"/>
              <a:buFont typeface="Symbol" panose="05050102010706020507" pitchFamily="18" charset="2"/>
              <a:buChar char=""/>
            </a:pPr>
            <a:endParaRPr lang="en-US" altLang="en-US" sz="990" dirty="0">
              <a:solidFill>
                <a:srgbClr val="000000"/>
              </a:solidFill>
              <a:ea typeface="Aktiv Grotesk Light" panose="020B04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7C0A352-2219-4634-9314-6F544F8B1131}"/>
              </a:ext>
            </a:extLst>
          </p:cNvPr>
          <p:cNvSpPr txBox="1"/>
          <p:nvPr/>
        </p:nvSpPr>
        <p:spPr>
          <a:xfrm>
            <a:off x="152400" y="436057"/>
            <a:ext cx="8180958" cy="646331"/>
          </a:xfrm>
          <a:prstGeom prst="rect">
            <a:avLst/>
          </a:prstGeom>
          <a:noFill/>
        </p:spPr>
        <p:txBody>
          <a:bodyPr wrap="none" rtlCol="0">
            <a:spAutoFit/>
          </a:bodyPr>
          <a:lstStyle/>
          <a:p>
            <a:r>
              <a:rPr lang="en-US" sz="3600" b="1" dirty="0">
                <a:solidFill>
                  <a:schemeClr val="bg1"/>
                </a:solidFill>
                <a:latin typeface="+mj-lt"/>
              </a:rPr>
              <a:t>Affordable Housing at Sunset Park Project</a:t>
            </a:r>
          </a:p>
        </p:txBody>
      </p:sp>
      <p:pic>
        <p:nvPicPr>
          <p:cNvPr id="4" name="Picture 3">
            <a:extLst>
              <a:ext uri="{FF2B5EF4-FFF2-40B4-BE49-F238E27FC236}">
                <a16:creationId xmlns:a16="http://schemas.microsoft.com/office/drawing/2014/main" id="{1C88CE07-8177-461C-8A4B-487CF8B58D67}"/>
              </a:ext>
            </a:extLst>
          </p:cNvPr>
          <p:cNvPicPr>
            <a:picLocks noChangeAspect="1"/>
          </p:cNvPicPr>
          <p:nvPr/>
        </p:nvPicPr>
        <p:blipFill>
          <a:blip r:embed="rId3"/>
          <a:stretch>
            <a:fillRect/>
          </a:stretch>
        </p:blipFill>
        <p:spPr>
          <a:xfrm>
            <a:off x="2968961" y="2879989"/>
            <a:ext cx="3694496" cy="2621507"/>
          </a:xfrm>
          <a:prstGeom prst="rect">
            <a:avLst/>
          </a:prstGeom>
        </p:spPr>
      </p:pic>
    </p:spTree>
    <p:extLst>
      <p:ext uri="{BB962C8B-B14F-4D97-AF65-F5344CB8AC3E}">
        <p14:creationId xmlns:p14="http://schemas.microsoft.com/office/powerpoint/2010/main" val="120831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0F4537-55E4-4CE2-A3E8-45D1C83F2418}"/>
              </a:ext>
            </a:extLst>
          </p:cNvPr>
          <p:cNvSpPr>
            <a:spLocks noGrp="1"/>
          </p:cNvSpPr>
          <p:nvPr>
            <p:ph sz="quarter" idx="13"/>
          </p:nvPr>
        </p:nvSpPr>
        <p:spPr>
          <a:xfrm>
            <a:off x="447040" y="1694937"/>
            <a:ext cx="8849359" cy="4963589"/>
          </a:xfrm>
        </p:spPr>
        <p:txBody>
          <a:bodyPr/>
          <a:lstStyle/>
          <a:p>
            <a:r>
              <a:rPr lang="en-US" sz="2000" b="1" dirty="0">
                <a:hlinkClick r:id="rId2"/>
              </a:rPr>
              <a:t>NYC Housing Connect</a:t>
            </a:r>
            <a:r>
              <a:rPr lang="en-US" sz="2000" dirty="0"/>
              <a:t>  </a:t>
            </a:r>
            <a:r>
              <a:rPr lang="en-US" sz="2000" b="1" u="sng" dirty="0"/>
              <a:t>(housingconnect.nyc.gov)</a:t>
            </a:r>
            <a:r>
              <a:rPr lang="en-US" sz="2000" dirty="0"/>
              <a:t>is New Yorkers' portal to find and apply for affordable housing opportunities across the five boroughs of New York City.</a:t>
            </a:r>
          </a:p>
          <a:p>
            <a:endParaRPr lang="en-US" sz="2000" dirty="0"/>
          </a:p>
          <a:p>
            <a:r>
              <a:rPr lang="en-US" sz="2000" b="1" u="sng" dirty="0"/>
              <a:t>In July 2020, </a:t>
            </a:r>
            <a:r>
              <a:rPr lang="en-US" sz="2000" dirty="0"/>
              <a:t>HPD and HDC launched a new version of NYC Housing Connect. They’ve  taken your feedback and designed the website to make the affordable housing application process easier, more accessible, and user-friendly.</a:t>
            </a:r>
          </a:p>
          <a:p>
            <a:endParaRPr lang="en-US" sz="2000" dirty="0"/>
          </a:p>
          <a:p>
            <a:r>
              <a:rPr lang="en-US" sz="2000" dirty="0"/>
              <a:t>You need create a new account on the new NYC Housing Connect in order to apply for affordable housing if you have not already done so.</a:t>
            </a:r>
          </a:p>
          <a:p>
            <a:endParaRPr lang="en-US" sz="2000" dirty="0"/>
          </a:p>
          <a:p>
            <a:r>
              <a:rPr lang="en-US" sz="2000" dirty="0"/>
              <a:t>If you have an account on the original NYC Housing Connect, your applicant profile information </a:t>
            </a:r>
            <a:r>
              <a:rPr lang="en-US" sz="2000" b="1" u="sng" dirty="0"/>
              <a:t>will not be carried over </a:t>
            </a:r>
            <a:r>
              <a:rPr lang="en-US" sz="2000" dirty="0"/>
              <a:t>to the new website.</a:t>
            </a:r>
          </a:p>
        </p:txBody>
      </p:sp>
      <p:sp>
        <p:nvSpPr>
          <p:cNvPr id="3" name="Title 2">
            <a:extLst>
              <a:ext uri="{FF2B5EF4-FFF2-40B4-BE49-F238E27FC236}">
                <a16:creationId xmlns:a16="http://schemas.microsoft.com/office/drawing/2014/main" id="{6C9CCBAE-9AF7-4BCF-8C92-EF907D8D47D3}"/>
              </a:ext>
            </a:extLst>
          </p:cNvPr>
          <p:cNvSpPr>
            <a:spLocks noGrp="1"/>
          </p:cNvSpPr>
          <p:nvPr>
            <p:ph type="title"/>
          </p:nvPr>
        </p:nvSpPr>
        <p:spPr/>
        <p:txBody>
          <a:bodyPr/>
          <a:lstStyle/>
          <a:p>
            <a:r>
              <a:rPr lang="en-US" dirty="0"/>
              <a:t>       New NYC Housing Connect 2.0</a:t>
            </a:r>
          </a:p>
        </p:txBody>
      </p:sp>
    </p:spTree>
    <p:extLst>
      <p:ext uri="{BB962C8B-B14F-4D97-AF65-F5344CB8AC3E}">
        <p14:creationId xmlns:p14="http://schemas.microsoft.com/office/powerpoint/2010/main" val="107006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4A0A69-38BF-42FE-89BB-8DB0560E6A17}"/>
              </a:ext>
            </a:extLst>
          </p:cNvPr>
          <p:cNvSpPr>
            <a:spLocks noGrp="1"/>
          </p:cNvSpPr>
          <p:nvPr>
            <p:ph type="title"/>
          </p:nvPr>
        </p:nvSpPr>
        <p:spPr/>
        <p:txBody>
          <a:bodyPr/>
          <a:lstStyle/>
          <a:p>
            <a:r>
              <a:rPr lang="en-US" dirty="0"/>
              <a:t>How to Apply for Affordable Housing</a:t>
            </a:r>
          </a:p>
        </p:txBody>
      </p:sp>
      <p:pic>
        <p:nvPicPr>
          <p:cNvPr id="1026" name="Picture 2" descr="sign up and create a new account link">
            <a:extLst>
              <a:ext uri="{FF2B5EF4-FFF2-40B4-BE49-F238E27FC236}">
                <a16:creationId xmlns:a16="http://schemas.microsoft.com/office/drawing/2014/main" id="{2D6994D0-546A-4519-85C6-B3E1BCCC01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8045" y="1393836"/>
            <a:ext cx="9642309" cy="523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02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BECFE8-0410-4A73-A9C3-86C262CDF9D3}"/>
              </a:ext>
            </a:extLst>
          </p:cNvPr>
          <p:cNvSpPr>
            <a:spLocks noGrp="1"/>
          </p:cNvSpPr>
          <p:nvPr>
            <p:ph type="title"/>
          </p:nvPr>
        </p:nvSpPr>
        <p:spPr>
          <a:xfrm>
            <a:off x="152400" y="228600"/>
            <a:ext cx="9169559" cy="1152381"/>
          </a:xfrm>
        </p:spPr>
        <p:txBody>
          <a:bodyPr/>
          <a:lstStyle/>
          <a:p>
            <a:r>
              <a:rPr lang="en-US" dirty="0"/>
              <a:t>         Applying For Affordable Housing    </a:t>
            </a:r>
          </a:p>
        </p:txBody>
      </p:sp>
      <p:pic>
        <p:nvPicPr>
          <p:cNvPr id="2050" name="Picture 2" descr="screen shot of the new nyc housing connect website">
            <a:extLst>
              <a:ext uri="{FF2B5EF4-FFF2-40B4-BE49-F238E27FC236}">
                <a16:creationId xmlns:a16="http://schemas.microsoft.com/office/drawing/2014/main" id="{09E4E25B-32B2-4C0E-8E8E-B5B14760A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466850"/>
            <a:ext cx="971250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3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AC35FF-CC51-4330-9064-99B2A44E2C0A}"/>
              </a:ext>
            </a:extLst>
          </p:cNvPr>
          <p:cNvSpPr>
            <a:spLocks noGrp="1"/>
          </p:cNvSpPr>
          <p:nvPr>
            <p:ph type="title"/>
          </p:nvPr>
        </p:nvSpPr>
        <p:spPr/>
        <p:txBody>
          <a:bodyPr/>
          <a:lstStyle/>
          <a:p>
            <a:r>
              <a:rPr lang="en-US" dirty="0"/>
              <a:t>Sample- HC 2.0 Application website</a:t>
            </a:r>
          </a:p>
        </p:txBody>
      </p:sp>
      <p:pic>
        <p:nvPicPr>
          <p:cNvPr id="10" name="Content Placeholder 9">
            <a:extLst>
              <a:ext uri="{FF2B5EF4-FFF2-40B4-BE49-F238E27FC236}">
                <a16:creationId xmlns:a16="http://schemas.microsoft.com/office/drawing/2014/main" id="{E3422EC7-C54D-4607-B2EF-E50CC87314F5}"/>
              </a:ext>
            </a:extLst>
          </p:cNvPr>
          <p:cNvPicPr>
            <a:picLocks noGrp="1" noChangeAspect="1"/>
          </p:cNvPicPr>
          <p:nvPr>
            <p:ph sz="quarter" idx="13"/>
          </p:nvPr>
        </p:nvPicPr>
        <p:blipFill>
          <a:blip r:embed="rId2"/>
          <a:stretch>
            <a:fillRect/>
          </a:stretch>
        </p:blipFill>
        <p:spPr>
          <a:xfrm>
            <a:off x="228601" y="1404204"/>
            <a:ext cx="9677400" cy="5377595"/>
          </a:xfrm>
          <a:prstGeom prst="rect">
            <a:avLst/>
          </a:prstGeom>
        </p:spPr>
      </p:pic>
    </p:spTree>
    <p:extLst>
      <p:ext uri="{BB962C8B-B14F-4D97-AF65-F5344CB8AC3E}">
        <p14:creationId xmlns:p14="http://schemas.microsoft.com/office/powerpoint/2010/main" val="2374976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Sample – unit and Eligibility Requirements </a:t>
            </a:r>
          </a:p>
        </p:txBody>
      </p:sp>
      <p:pic>
        <p:nvPicPr>
          <p:cNvPr id="6" name="Content Placeholder 5" descr="A screenshot of a computer&#10;&#10;Description automatically generated">
            <a:extLst>
              <a:ext uri="{FF2B5EF4-FFF2-40B4-BE49-F238E27FC236}">
                <a16:creationId xmlns:a16="http://schemas.microsoft.com/office/drawing/2014/main" id="{9A9D73D3-797E-4938-AD6E-D729B50F9EA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79" t="13793" r="3000" b="55288"/>
          <a:stretch/>
        </p:blipFill>
        <p:spPr>
          <a:xfrm>
            <a:off x="348471" y="1412308"/>
            <a:ext cx="9296400" cy="2016692"/>
          </a:xfrm>
        </p:spPr>
      </p:pic>
      <p:pic>
        <p:nvPicPr>
          <p:cNvPr id="7" name="Content Placeholder 5" descr="A screenshot of a computer&#10;&#10;Description automatically generated">
            <a:extLst>
              <a:ext uri="{FF2B5EF4-FFF2-40B4-BE49-F238E27FC236}">
                <a16:creationId xmlns:a16="http://schemas.microsoft.com/office/drawing/2014/main" id="{7BE657EC-EA4C-4F34-BEC3-50AF402613E8}"/>
              </a:ext>
            </a:extLst>
          </p:cNvPr>
          <p:cNvPicPr>
            <a:picLocks noChangeAspect="1"/>
          </p:cNvPicPr>
          <p:nvPr/>
        </p:nvPicPr>
        <p:blipFill rotWithShape="1">
          <a:blip r:embed="rId3">
            <a:extLst>
              <a:ext uri="{28A0092B-C50C-407E-A947-70E740481C1C}">
                <a14:useLocalDpi xmlns:a14="http://schemas.microsoft.com/office/drawing/2010/main" val="0"/>
              </a:ext>
            </a:extLst>
          </a:blip>
          <a:srcRect l="1979" t="66909" r="3000" b="10350"/>
          <a:stretch/>
        </p:blipFill>
        <p:spPr>
          <a:xfrm>
            <a:off x="348471" y="3352800"/>
            <a:ext cx="9296400" cy="1483292"/>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420EB85F-E264-4FBE-99A2-9F4C83E12A2A}"/>
              </a:ext>
            </a:extLst>
          </p:cNvPr>
          <p:cNvPicPr>
            <a:picLocks noChangeAspect="1"/>
          </p:cNvPicPr>
          <p:nvPr/>
        </p:nvPicPr>
        <p:blipFill rotWithShape="1">
          <a:blip r:embed="rId4">
            <a:extLst>
              <a:ext uri="{28A0092B-C50C-407E-A947-70E740481C1C}">
                <a14:useLocalDpi xmlns:a14="http://schemas.microsoft.com/office/drawing/2010/main" val="0"/>
              </a:ext>
            </a:extLst>
          </a:blip>
          <a:srcRect l="3464" t="38637" r="4111" b="33367"/>
          <a:stretch/>
        </p:blipFill>
        <p:spPr>
          <a:xfrm>
            <a:off x="348471" y="5571240"/>
            <a:ext cx="9296400" cy="1877290"/>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AFE8F9A3-A57B-4C46-BA9D-273F1F7A0599}"/>
              </a:ext>
            </a:extLst>
          </p:cNvPr>
          <p:cNvPicPr>
            <a:picLocks noChangeAspect="1"/>
          </p:cNvPicPr>
          <p:nvPr/>
        </p:nvPicPr>
        <p:blipFill rotWithShape="1">
          <a:blip r:embed="rId5">
            <a:extLst>
              <a:ext uri="{28A0092B-C50C-407E-A947-70E740481C1C}">
                <a14:useLocalDpi xmlns:a14="http://schemas.microsoft.com/office/drawing/2010/main" val="0"/>
              </a:ext>
            </a:extLst>
          </a:blip>
          <a:srcRect l="3464" t="76136" r="4112" b="5888"/>
          <a:stretch/>
        </p:blipFill>
        <p:spPr>
          <a:xfrm>
            <a:off x="348472" y="4836092"/>
            <a:ext cx="9296400" cy="12053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01D693-2A5C-4E70-B327-18AFC8A9389B}"/>
              </a:ext>
            </a:extLst>
          </p:cNvPr>
          <p:cNvSpPr>
            <a:spLocks noGrp="1"/>
          </p:cNvSpPr>
          <p:nvPr>
            <p:ph sz="quarter" idx="13"/>
          </p:nvPr>
        </p:nvSpPr>
        <p:spPr/>
        <p:txBody>
          <a:bodyPr/>
          <a:lstStyle/>
          <a:p>
            <a:endParaRPr lang="en-US"/>
          </a:p>
        </p:txBody>
      </p:sp>
      <p:sp>
        <p:nvSpPr>
          <p:cNvPr id="3" name="Title 2">
            <a:extLst>
              <a:ext uri="{FF2B5EF4-FFF2-40B4-BE49-F238E27FC236}">
                <a16:creationId xmlns:a16="http://schemas.microsoft.com/office/drawing/2014/main" id="{E09AA424-172C-4AFD-B7A1-0C2FEC42D40C}"/>
              </a:ext>
            </a:extLst>
          </p:cNvPr>
          <p:cNvSpPr>
            <a:spLocks noGrp="1"/>
          </p:cNvSpPr>
          <p:nvPr>
            <p:ph type="title"/>
          </p:nvPr>
        </p:nvSpPr>
        <p:spPr/>
        <p:txBody>
          <a:bodyPr/>
          <a:lstStyle/>
          <a:p>
            <a:r>
              <a:rPr lang="en-US" dirty="0"/>
              <a:t>Sample -view of the units</a:t>
            </a:r>
          </a:p>
        </p:txBody>
      </p:sp>
      <p:sp>
        <p:nvSpPr>
          <p:cNvPr id="4" name="Picture Placeholder 3">
            <a:extLst>
              <a:ext uri="{FF2B5EF4-FFF2-40B4-BE49-F238E27FC236}">
                <a16:creationId xmlns:a16="http://schemas.microsoft.com/office/drawing/2014/main" id="{105FBA7E-A7CD-49BF-878D-D984AC1F5D39}"/>
              </a:ext>
            </a:extLst>
          </p:cNvPr>
          <p:cNvSpPr>
            <a:spLocks noGrp="1"/>
          </p:cNvSpPr>
          <p:nvPr>
            <p:ph type="pic" sz="quarter" idx="15"/>
          </p:nvPr>
        </p:nvSpPr>
        <p:spPr/>
      </p:sp>
      <p:pic>
        <p:nvPicPr>
          <p:cNvPr id="4098" name="Picture 2">
            <a:extLst>
              <a:ext uri="{FF2B5EF4-FFF2-40B4-BE49-F238E27FC236}">
                <a16:creationId xmlns:a16="http://schemas.microsoft.com/office/drawing/2014/main" id="{F7F98F75-FF2A-4E12-B5AD-FEE5C707F4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459" y="1504335"/>
            <a:ext cx="8857954" cy="515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04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7082FB-0533-4795-86C0-EC95DDB08B6C}"/>
              </a:ext>
            </a:extLst>
          </p:cNvPr>
          <p:cNvGraphicFramePr>
            <a:graphicFrameLocks noGrp="1"/>
          </p:cNvGraphicFramePr>
          <p:nvPr>
            <p:ph idx="1"/>
            <p:extLst>
              <p:ext uri="{D42A27DB-BD31-4B8C-83A1-F6EECF244321}">
                <p14:modId xmlns:p14="http://schemas.microsoft.com/office/powerpoint/2010/main" val="632747398"/>
              </p:ext>
            </p:extLst>
          </p:nvPr>
        </p:nvGraphicFramePr>
        <p:xfrm>
          <a:off x="184731" y="1828800"/>
          <a:ext cx="9518069" cy="6940830"/>
        </p:xfrm>
        <a:graphic>
          <a:graphicData uri="http://schemas.openxmlformats.org/drawingml/2006/table">
            <a:tbl>
              <a:tblPr/>
              <a:tblGrid>
                <a:gridCol w="9518069">
                  <a:extLst>
                    <a:ext uri="{9D8B030D-6E8A-4147-A177-3AD203B41FA5}">
                      <a16:colId xmlns:a16="http://schemas.microsoft.com/office/drawing/2014/main" val="1479650941"/>
                    </a:ext>
                  </a:extLst>
                </a:gridCol>
              </a:tblGrid>
              <a:tr h="303451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rPr>
                        <a:t>Copies of original most recent documents: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4/6</a:t>
                      </a:r>
                      <a:r>
                        <a:rPr kumimoji="0" lang="en-US" altLang="en-US" sz="2400" b="0" i="0" u="none" strike="noStrike" cap="none" normalizeH="0" baseline="0" dirty="0">
                          <a:ln>
                            <a:noFill/>
                          </a:ln>
                          <a:solidFill>
                            <a:schemeClr val="tx1"/>
                          </a:solidFill>
                          <a:effectLst/>
                          <a:latin typeface="Arial" panose="020B0604020202020204" pitchFamily="34" charset="0"/>
                        </a:rPr>
                        <a:t> most recent paystubs (Consecutive weekly/Biweekly)</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Previous years’ W-2 forms (all pages) </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Signed &amp; completed </a:t>
                      </a:r>
                      <a:r>
                        <a:rPr kumimoji="0" lang="en-US" altLang="en-US" sz="2400" b="1" i="0" u="sng" strike="noStrike" cap="none" normalizeH="0" baseline="0" dirty="0">
                          <a:ln>
                            <a:noFill/>
                          </a:ln>
                          <a:solidFill>
                            <a:schemeClr val="tx1"/>
                          </a:solidFill>
                          <a:effectLst/>
                          <a:latin typeface="Arial" panose="020B0604020202020204" pitchFamily="34" charset="0"/>
                        </a:rPr>
                        <a:t>most recent </a:t>
                      </a:r>
                      <a:r>
                        <a:rPr kumimoji="0" lang="en-US" altLang="en-US" sz="2400" b="0" i="0" u="none" strike="noStrike" cap="none" normalizeH="0" baseline="0" dirty="0">
                          <a:ln>
                            <a:noFill/>
                          </a:ln>
                          <a:solidFill>
                            <a:schemeClr val="tx1"/>
                          </a:solidFill>
                          <a:effectLst/>
                          <a:latin typeface="Arial" panose="020B0604020202020204" pitchFamily="34" charset="0"/>
                        </a:rPr>
                        <a:t>Federal and State Tax returns</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Social Security Award Letter(s) (no older than 30 days) </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Public Assistance budget letters (no older than 120 days old)</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2400" b="0" i="0" u="none" strike="noStrike" cap="none" normalizeH="0" baseline="0" dirty="0">
                          <a:ln>
                            <a:noFill/>
                          </a:ln>
                          <a:solidFill>
                            <a:schemeClr val="tx1"/>
                          </a:solidFill>
                          <a:effectLst/>
                          <a:latin typeface="Arial" panose="020B0604020202020204" pitchFamily="34" charset="0"/>
                        </a:rPr>
                        <a:t>6 Bank Statements -Savings, Checking, Money Market</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US" sz="2400" kern="1200" dirty="0">
                          <a:solidFill>
                            <a:schemeClr val="tx1"/>
                          </a:solidFill>
                          <a:effectLst/>
                          <a:latin typeface="Arial" panose="020B0604020202020204" pitchFamily="34" charset="0"/>
                          <a:ea typeface="+mn-ea"/>
                          <a:cs typeface="Arial" panose="020B0604020202020204" pitchFamily="34" charset="0"/>
                        </a:rPr>
                        <a:t>Letter from all former employers in the current year and prior year, stating last date of employment</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14300" marR="114300" marT="0" marB="0">
                    <a:lnL>
                      <a:noFill/>
                    </a:lnL>
                    <a:lnR>
                      <a:noFill/>
                    </a:lnR>
                    <a:lnT>
                      <a:noFill/>
                    </a:lnT>
                    <a:lnB>
                      <a:noFill/>
                    </a:lnB>
                  </a:tcPr>
                </a:tc>
                <a:extLst>
                  <a:ext uri="{0D108BD9-81ED-4DB2-BD59-A6C34878D82A}">
                    <a16:rowId xmlns:a16="http://schemas.microsoft.com/office/drawing/2014/main" val="4151915421"/>
                  </a:ext>
                </a:extLst>
              </a:tr>
              <a:tr h="959244">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marL="114300" marR="114300" marT="0" marB="0">
                    <a:lnL>
                      <a:noFill/>
                    </a:lnL>
                    <a:lnR>
                      <a:noFill/>
                    </a:lnR>
                    <a:lnT>
                      <a:noFill/>
                    </a:lnT>
                    <a:lnB>
                      <a:noFill/>
                    </a:lnB>
                  </a:tcPr>
                </a:tc>
                <a:extLst>
                  <a:ext uri="{0D108BD9-81ED-4DB2-BD59-A6C34878D82A}">
                    <a16:rowId xmlns:a16="http://schemas.microsoft.com/office/drawing/2014/main" val="3657505308"/>
                  </a:ext>
                </a:extLst>
              </a:tr>
              <a:tr h="959244">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marL="114300" marR="114300" marT="0" marB="0">
                    <a:lnL>
                      <a:noFill/>
                    </a:lnL>
                    <a:lnR>
                      <a:noFill/>
                    </a:lnR>
                    <a:lnT>
                      <a:noFill/>
                    </a:lnT>
                    <a:lnB>
                      <a:noFill/>
                    </a:lnB>
                  </a:tcPr>
                </a:tc>
                <a:extLst>
                  <a:ext uri="{0D108BD9-81ED-4DB2-BD59-A6C34878D82A}">
                    <a16:rowId xmlns:a16="http://schemas.microsoft.com/office/drawing/2014/main" val="1087040807"/>
                  </a:ext>
                </a:extLst>
              </a:tr>
            </a:tbl>
          </a:graphicData>
        </a:graphic>
      </p:graphicFrame>
      <p:sp>
        <p:nvSpPr>
          <p:cNvPr id="3" name="Title 2">
            <a:extLst>
              <a:ext uri="{FF2B5EF4-FFF2-40B4-BE49-F238E27FC236}">
                <a16:creationId xmlns:a16="http://schemas.microsoft.com/office/drawing/2014/main" id="{D54BBA9C-0D4F-45C9-8D49-CEFBA91EB1A9}"/>
              </a:ext>
            </a:extLst>
          </p:cNvPr>
          <p:cNvSpPr>
            <a:spLocks noGrp="1"/>
          </p:cNvSpPr>
          <p:nvPr>
            <p:ph type="title"/>
          </p:nvPr>
        </p:nvSpPr>
        <p:spPr>
          <a:xfrm>
            <a:off x="184731" y="371619"/>
            <a:ext cx="9169559" cy="1152381"/>
          </a:xfrm>
        </p:spPr>
        <p:txBody>
          <a:bodyPr/>
          <a:lstStyle/>
          <a:p>
            <a:pPr algn="ctr"/>
            <a:r>
              <a:rPr lang="en-US" sz="3600" dirty="0">
                <a:effectLst/>
                <a:latin typeface="Calibri" panose="020F0502020204030204" pitchFamily="34" charset="0"/>
                <a:ea typeface="Times New Roman" panose="02020603050405020304" pitchFamily="18" charset="0"/>
              </a:rPr>
              <a:t>Required Documentation For Proof Of Income</a:t>
            </a:r>
            <a:br>
              <a:rPr lang="en-US" sz="3600" dirty="0">
                <a:effectLst/>
                <a:latin typeface="Calibri" panose="020F0502020204030204" pitchFamily="34" charset="0"/>
                <a:ea typeface="Times New Roman" panose="02020603050405020304" pitchFamily="18" charset="0"/>
              </a:rPr>
            </a:br>
            <a:endParaRPr lang="en-US" dirty="0"/>
          </a:p>
        </p:txBody>
      </p:sp>
    </p:spTree>
    <p:extLst>
      <p:ext uri="{BB962C8B-B14F-4D97-AF65-F5344CB8AC3E}">
        <p14:creationId xmlns:p14="http://schemas.microsoft.com/office/powerpoint/2010/main" val="792516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3385-6C03-43CB-A896-041C5D2B5812}"/>
              </a:ext>
            </a:extLst>
          </p:cNvPr>
          <p:cNvSpPr>
            <a:spLocks noGrp="1"/>
          </p:cNvSpPr>
          <p:nvPr>
            <p:ph type="title"/>
          </p:nvPr>
        </p:nvSpPr>
        <p:spPr/>
        <p:txBody>
          <a:bodyPr/>
          <a:lstStyle/>
          <a:p>
            <a:r>
              <a:rPr lang="en-US" dirty="0"/>
              <a:t>Frequently Asked Questions</a:t>
            </a:r>
            <a:br>
              <a:rPr lang="en-US" dirty="0"/>
            </a:br>
            <a:endParaRPr lang="en-US" dirty="0"/>
          </a:p>
        </p:txBody>
      </p:sp>
      <p:sp>
        <p:nvSpPr>
          <p:cNvPr id="3" name="TextBox 2">
            <a:extLst>
              <a:ext uri="{FF2B5EF4-FFF2-40B4-BE49-F238E27FC236}">
                <a16:creationId xmlns:a16="http://schemas.microsoft.com/office/drawing/2014/main" id="{55AEA23D-114C-4650-8120-4EA8D0B69E28}"/>
              </a:ext>
            </a:extLst>
          </p:cNvPr>
          <p:cNvSpPr txBox="1"/>
          <p:nvPr/>
        </p:nvSpPr>
        <p:spPr>
          <a:xfrm>
            <a:off x="190500" y="1393835"/>
            <a:ext cx="9677400" cy="6073586"/>
          </a:xfrm>
          <a:prstGeom prst="rect">
            <a:avLst/>
          </a:prstGeom>
          <a:noFill/>
        </p:spPr>
        <p:txBody>
          <a:bodyPr wrap="square" rtlCol="0">
            <a:spAutoFit/>
          </a:bodyPr>
          <a:lstStyle/>
          <a:p>
            <a:r>
              <a:rPr lang="en-US" b="1" dirty="0">
                <a:effectLst/>
              </a:rPr>
              <a:t>Is there an application fee?</a:t>
            </a:r>
          </a:p>
          <a:p>
            <a:r>
              <a:rPr lang="en-US" b="0" dirty="0">
                <a:solidFill>
                  <a:srgbClr val="000000"/>
                </a:solidFill>
                <a:effectLst/>
                <a:latin typeface="Open Sans"/>
              </a:rPr>
              <a:t>There is no fee to apply for housing using Housing Connect. You may be charged a non-refundable credit/background check fee.</a:t>
            </a:r>
          </a:p>
          <a:p>
            <a:endParaRPr lang="en-US" dirty="0">
              <a:solidFill>
                <a:srgbClr val="000000"/>
              </a:solidFill>
              <a:latin typeface="Open Sans"/>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Where can I apply?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link is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https://housingconnect.nyc.gov/PublicWeb/</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it will lead you to the Housing Connect Portal where you will find various listings, including our Sunset Park Library Project. You can look on the website for helps on how to create your profile and apply.</a:t>
            </a:r>
          </a:p>
          <a:p>
            <a:pPr algn="l"/>
            <a:endParaRPr lang="en-US" b="0" dirty="0">
              <a:solidFill>
                <a:srgbClr val="000000"/>
              </a:solidFill>
              <a:effectLst/>
              <a:latin typeface="Open Sans"/>
            </a:endParaRPr>
          </a:p>
          <a:p>
            <a:pPr marL="0" marR="0">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if I don't want to apply online?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Online applications are the only applications being considered for the Sunset Park Library Project. Although you may find other open lotteries that may consider paper applications, but you will have to review the details of each open lottery advertisements to check.</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Once I submit my application, can I make changes?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Yes. It is very important that you update your household and income information in NYC Housing Connect every time there is a change.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solidFill>
                <a:srgbClr val="000000"/>
              </a:solidFill>
              <a:effectLst/>
              <a:latin typeface="Open Sans"/>
            </a:endParaRPr>
          </a:p>
          <a:p>
            <a:endParaRPr lang="en-US" dirty="0"/>
          </a:p>
        </p:txBody>
      </p:sp>
    </p:spTree>
    <p:extLst>
      <p:ext uri="{BB962C8B-B14F-4D97-AF65-F5344CB8AC3E}">
        <p14:creationId xmlns:p14="http://schemas.microsoft.com/office/powerpoint/2010/main" val="165965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83792" y="1837947"/>
            <a:ext cx="7822008" cy="4963589"/>
          </a:xfrm>
        </p:spPr>
        <p:txBody>
          <a:bodyPr>
            <a:normAutofit/>
          </a:bodyPr>
          <a:lstStyle/>
          <a:p>
            <a:pPr marL="571500" indent="-571500">
              <a:buFont typeface="+mj-lt"/>
              <a:buAutoNum type="romanUcPeriod"/>
            </a:pPr>
            <a:r>
              <a:rPr lang="en-US" sz="2600" dirty="0">
                <a:solidFill>
                  <a:schemeClr val="tx1"/>
                </a:solidFill>
                <a:latin typeface="Cambria" panose="02040503050406030204" pitchFamily="18" charset="0"/>
              </a:rPr>
              <a:t> Overview</a:t>
            </a:r>
          </a:p>
          <a:p>
            <a:pPr marL="571500" indent="-571500">
              <a:buFont typeface="+mj-lt"/>
              <a:buAutoNum type="romanUcPeriod"/>
            </a:pPr>
            <a:r>
              <a:rPr lang="en-US" sz="2600" dirty="0">
                <a:solidFill>
                  <a:schemeClr val="tx1"/>
                </a:solidFill>
                <a:latin typeface="Cambria" panose="02040503050406030204" pitchFamily="18" charset="0"/>
              </a:rPr>
              <a:t> Amenities &amp; Services</a:t>
            </a:r>
          </a:p>
          <a:p>
            <a:pPr marL="571500" indent="-571500">
              <a:buFont typeface="+mj-lt"/>
              <a:buAutoNum type="romanUcPeriod"/>
            </a:pPr>
            <a:r>
              <a:rPr lang="en-US" sz="2600" dirty="0">
                <a:solidFill>
                  <a:schemeClr val="tx1"/>
                </a:solidFill>
                <a:latin typeface="Cambria" panose="02040503050406030204" pitchFamily="18" charset="0"/>
              </a:rPr>
              <a:t> Project Design</a:t>
            </a:r>
          </a:p>
          <a:p>
            <a:pPr marL="571500" indent="-571500">
              <a:buFont typeface="+mj-lt"/>
              <a:buAutoNum type="romanUcPeriod"/>
            </a:pPr>
            <a:r>
              <a:rPr lang="en-US" sz="2600" dirty="0">
                <a:solidFill>
                  <a:schemeClr val="tx1"/>
                </a:solidFill>
                <a:latin typeface="Cambria" panose="02040503050406030204" pitchFamily="18" charset="0"/>
              </a:rPr>
              <a:t> What is ‘Affordable Housing’?</a:t>
            </a:r>
          </a:p>
          <a:p>
            <a:pPr marL="571500" indent="-571500">
              <a:buFont typeface="+mj-lt"/>
              <a:buAutoNum type="romanUcPeriod"/>
            </a:pPr>
            <a:r>
              <a:rPr lang="en-US" sz="2600" dirty="0">
                <a:solidFill>
                  <a:schemeClr val="tx1"/>
                </a:solidFill>
                <a:latin typeface="Cambria" panose="02040503050406030204" pitchFamily="18" charset="0"/>
              </a:rPr>
              <a:t> Affordability Levels and Rents</a:t>
            </a:r>
          </a:p>
          <a:p>
            <a:pPr marL="571500" indent="-571500">
              <a:buFont typeface="+mj-lt"/>
              <a:buAutoNum type="romanUcPeriod"/>
            </a:pPr>
            <a:r>
              <a:rPr lang="en-US" sz="2600" dirty="0">
                <a:solidFill>
                  <a:schemeClr val="tx1"/>
                </a:solidFill>
                <a:latin typeface="Cambria" panose="02040503050406030204" pitchFamily="18" charset="0"/>
              </a:rPr>
              <a:t> How to Apply for Affordable Housing</a:t>
            </a:r>
          </a:p>
          <a:p>
            <a:pPr marL="571500" indent="-571500">
              <a:buFont typeface="+mj-lt"/>
              <a:buAutoNum type="romanUcPeriod"/>
            </a:pPr>
            <a:r>
              <a:rPr lang="en-US" sz="2600" dirty="0">
                <a:solidFill>
                  <a:schemeClr val="tx1"/>
                </a:solidFill>
                <a:latin typeface="Cambria" panose="02040503050406030204" pitchFamily="18" charset="0"/>
              </a:rPr>
              <a:t> Next Steps: Timeline</a:t>
            </a:r>
          </a:p>
          <a:p>
            <a:pPr marL="571500" indent="-571500">
              <a:buFont typeface="+mj-lt"/>
              <a:buAutoNum type="romanUcPeriod"/>
            </a:pPr>
            <a:r>
              <a:rPr lang="en-US" sz="2600" dirty="0">
                <a:solidFill>
                  <a:schemeClr val="tx1"/>
                </a:solidFill>
                <a:latin typeface="Cambria" panose="02040503050406030204" pitchFamily="18" charset="0"/>
              </a:rPr>
              <a:t>  Frequently Ask Questions</a:t>
            </a:r>
          </a:p>
        </p:txBody>
      </p:sp>
      <p:sp>
        <p:nvSpPr>
          <p:cNvPr id="10" name="Title 9"/>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075506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869DC-22F4-4E32-9F66-1BF4D51F3449}"/>
              </a:ext>
            </a:extLst>
          </p:cNvPr>
          <p:cNvSpPr>
            <a:spLocks noGrp="1"/>
          </p:cNvSpPr>
          <p:nvPr>
            <p:ph type="title"/>
          </p:nvPr>
        </p:nvSpPr>
        <p:spPr/>
        <p:txBody>
          <a:bodyPr/>
          <a:lstStyle/>
          <a:p>
            <a:r>
              <a:rPr lang="en-US" dirty="0"/>
              <a:t>Frequently Asked Questions</a:t>
            </a:r>
          </a:p>
        </p:txBody>
      </p:sp>
      <p:sp>
        <p:nvSpPr>
          <p:cNvPr id="4" name="TextBox 3">
            <a:extLst>
              <a:ext uri="{FF2B5EF4-FFF2-40B4-BE49-F238E27FC236}">
                <a16:creationId xmlns:a16="http://schemas.microsoft.com/office/drawing/2014/main" id="{5F3D3CE2-AAD4-4238-B252-97BA573B61C8}"/>
              </a:ext>
            </a:extLst>
          </p:cNvPr>
          <p:cNvSpPr txBox="1"/>
          <p:nvPr/>
        </p:nvSpPr>
        <p:spPr>
          <a:xfrm>
            <a:off x="0" y="1396347"/>
            <a:ext cx="10058400" cy="5862759"/>
          </a:xfrm>
          <a:prstGeom prst="rect">
            <a:avLst/>
          </a:prstGeom>
          <a:noFill/>
        </p:spPr>
        <p:txBody>
          <a:bodyPr wrap="square">
            <a:spAutoFit/>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How is income calculated?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Income is calculated by annual gross income. You must indicate ALL sources of income for ALL household members who will be living in the unit for which you are applying. Your annual gross income includes all sources of employment income and other income such as social security for each member of your household. For self-employed applicants, net income (Gross Income minus Expenses/Other Deductions) is analyzed</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ts val="15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 I submit my application after the deadline?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Applications submitted after the deadline will not be considered.</a:t>
            </a:r>
          </a:p>
          <a:p>
            <a:pPr marL="0" marR="0">
              <a:lnSpc>
                <a:spcPts val="15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ts val="1500"/>
              </a:lnSpc>
              <a:spcBef>
                <a:spcPts val="0"/>
              </a:spcBef>
              <a:spcAft>
                <a:spcPts val="0"/>
              </a:spcAft>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happens after I apply?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the deadline passes, each application gets a random number—a lottery log number. Lottery log numbers are random. No one controls who has a better or worse number. Randomly selected applications then get reviewed.</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ts val="15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 I submit my application after the deadline?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Applications submitted after the deadline will not be considered.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solidFill>
                <a:srgbClr val="000000"/>
              </a:solidFill>
              <a:latin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dirty="0"/>
          </a:p>
        </p:txBody>
      </p:sp>
    </p:spTree>
    <p:extLst>
      <p:ext uri="{BB962C8B-B14F-4D97-AF65-F5344CB8AC3E}">
        <p14:creationId xmlns:p14="http://schemas.microsoft.com/office/powerpoint/2010/main" val="2406618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&amp; Comments</a:t>
            </a:r>
          </a:p>
        </p:txBody>
      </p:sp>
      <p:sp>
        <p:nvSpPr>
          <p:cNvPr id="6" name="TextBox 5"/>
          <p:cNvSpPr txBox="1"/>
          <p:nvPr/>
        </p:nvSpPr>
        <p:spPr>
          <a:xfrm>
            <a:off x="0" y="3210052"/>
            <a:ext cx="10058400" cy="646331"/>
          </a:xfrm>
          <a:prstGeom prst="rect">
            <a:avLst/>
          </a:prstGeom>
          <a:noFill/>
        </p:spPr>
        <p:txBody>
          <a:bodyPr wrap="square" rtlCol="0">
            <a:spAutoFit/>
          </a:bodyPr>
          <a:lstStyle/>
          <a:p>
            <a:pPr algn="ctr"/>
            <a:r>
              <a:rPr lang="en-US" sz="3600" b="1"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47041" y="1694937"/>
            <a:ext cx="3972559" cy="4963589"/>
          </a:xfrm>
        </p:spPr>
        <p:txBody>
          <a:bodyPr>
            <a:normAutofit/>
          </a:bodyPr>
          <a:lstStyle/>
          <a:p>
            <a:r>
              <a:rPr lang="en-US" sz="2000" b="0" dirty="0"/>
              <a:t>8 story building</a:t>
            </a:r>
          </a:p>
          <a:p>
            <a:endParaRPr lang="en-US" sz="1000" b="0" dirty="0"/>
          </a:p>
          <a:p>
            <a:r>
              <a:rPr lang="en-US" sz="2000" b="0" dirty="0"/>
              <a:t>Library </a:t>
            </a:r>
            <a:r>
              <a:rPr lang="en-US" sz="2000" dirty="0"/>
              <a:t>– approximately </a:t>
            </a:r>
            <a:r>
              <a:rPr lang="en-US" sz="2000" b="0" dirty="0"/>
              <a:t>20,000 square feet on multiple floors</a:t>
            </a:r>
          </a:p>
          <a:p>
            <a:endParaRPr lang="en-US" sz="1000" b="0" dirty="0"/>
          </a:p>
          <a:p>
            <a:r>
              <a:rPr lang="en-US" sz="2000" b="0" dirty="0"/>
              <a:t>Residential Apartments - a </a:t>
            </a:r>
            <a:endParaRPr lang="en-US" sz="2000" dirty="0"/>
          </a:p>
          <a:p>
            <a:pPr marL="0" indent="0">
              <a:buNone/>
            </a:pPr>
            <a:r>
              <a:rPr lang="en-US" sz="2000" b="0" dirty="0"/>
              <a:t>    portion of 2</a:t>
            </a:r>
            <a:r>
              <a:rPr lang="en-US" sz="2000" b="0" baseline="30000" dirty="0"/>
              <a:t>nd</a:t>
            </a:r>
            <a:r>
              <a:rPr lang="en-US" sz="2000" b="0" dirty="0"/>
              <a:t> floor and 3</a:t>
            </a:r>
            <a:r>
              <a:rPr lang="en-US" sz="2000" b="0" baseline="30000" dirty="0"/>
              <a:t>rd</a:t>
            </a:r>
            <a:r>
              <a:rPr lang="en-US" sz="2000" baseline="30000" dirty="0"/>
              <a:t>   </a:t>
            </a:r>
          </a:p>
          <a:p>
            <a:pPr marL="0" indent="0">
              <a:buNone/>
            </a:pPr>
            <a:r>
              <a:rPr lang="en-US" sz="2000" baseline="30000" dirty="0"/>
              <a:t>      </a:t>
            </a:r>
            <a:r>
              <a:rPr lang="en-US" sz="2000" b="0" dirty="0"/>
              <a:t>through 8</a:t>
            </a:r>
            <a:r>
              <a:rPr lang="en-US" sz="2000" b="0" baseline="30000" dirty="0"/>
              <a:t>th</a:t>
            </a:r>
            <a:r>
              <a:rPr lang="en-US" sz="2000" b="0" dirty="0"/>
              <a:t> floors</a:t>
            </a:r>
          </a:p>
          <a:p>
            <a:endParaRPr lang="en-US" sz="1000" b="0" dirty="0"/>
          </a:p>
          <a:p>
            <a:r>
              <a:rPr lang="en-US" sz="2000" b="0" dirty="0"/>
              <a:t>50 Apartments</a:t>
            </a:r>
          </a:p>
          <a:p>
            <a:pPr lvl="1"/>
            <a:r>
              <a:rPr lang="en-US" b="0" dirty="0"/>
              <a:t>11 studio</a:t>
            </a:r>
          </a:p>
          <a:p>
            <a:pPr lvl="1"/>
            <a:r>
              <a:rPr lang="en-US" b="0" dirty="0"/>
              <a:t>13 1 BR</a:t>
            </a:r>
          </a:p>
          <a:p>
            <a:pPr lvl="1"/>
            <a:r>
              <a:rPr lang="en-US" b="0" dirty="0"/>
              <a:t>13 2 BR (+ 1 super’s unit)</a:t>
            </a:r>
          </a:p>
          <a:p>
            <a:pPr lvl="1"/>
            <a:r>
              <a:rPr lang="en-US" b="0" dirty="0"/>
              <a:t>12 3 BR</a:t>
            </a:r>
          </a:p>
        </p:txBody>
      </p:sp>
      <p:sp>
        <p:nvSpPr>
          <p:cNvPr id="24" name="Title 1"/>
          <p:cNvSpPr>
            <a:spLocks noGrp="1"/>
          </p:cNvSpPr>
          <p:nvPr>
            <p:ph type="title"/>
          </p:nvPr>
        </p:nvSpPr>
        <p:spPr/>
        <p:txBody>
          <a:bodyPr/>
          <a:lstStyle/>
          <a:p>
            <a:r>
              <a:rPr lang="en-US" dirty="0">
                <a:latin typeface="Calibri" panose="020F0502020204030204" pitchFamily="34" charset="0"/>
              </a:rPr>
              <a:t>Overview</a:t>
            </a:r>
            <a:endParaRPr lang="en-US" b="1" cap="none" dirty="0">
              <a:latin typeface="Calibri" panose="020F0502020204030204" pitchFamily="34" charset="0"/>
            </a:endParaRPr>
          </a:p>
        </p:txBody>
      </p:sp>
      <p:pic>
        <p:nvPicPr>
          <p:cNvPr id="3" name="Picture 2" descr="A group of people walking on a street next to a building&#10;&#10;Description automatically generated with low confidence">
            <a:extLst>
              <a:ext uri="{FF2B5EF4-FFF2-40B4-BE49-F238E27FC236}">
                <a16:creationId xmlns:a16="http://schemas.microsoft.com/office/drawing/2014/main" id="{1B3A8327-4DB7-C641-9E03-0C0BF9190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225770"/>
            <a:ext cx="5191759" cy="3833032"/>
          </a:xfrm>
          <a:prstGeom prst="rect">
            <a:avLst/>
          </a:prstGeom>
        </p:spPr>
      </p:pic>
    </p:spTree>
    <p:extLst>
      <p:ext uri="{BB962C8B-B14F-4D97-AF65-F5344CB8AC3E}">
        <p14:creationId xmlns:p14="http://schemas.microsoft.com/office/powerpoint/2010/main" val="3750715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E3AD09-38C6-E945-94D0-8B632BC81274}"/>
              </a:ext>
            </a:extLst>
          </p:cNvPr>
          <p:cNvSpPr>
            <a:spLocks noGrp="1"/>
          </p:cNvSpPr>
          <p:nvPr>
            <p:ph sz="quarter" idx="13"/>
          </p:nvPr>
        </p:nvSpPr>
        <p:spPr>
          <a:xfrm>
            <a:off x="447041" y="1694937"/>
            <a:ext cx="3896359" cy="4963589"/>
          </a:xfrm>
        </p:spPr>
        <p:txBody>
          <a:bodyPr/>
          <a:lstStyle/>
          <a:p>
            <a:endParaRPr lang="en-US" dirty="0"/>
          </a:p>
          <a:p>
            <a:endParaRPr lang="en-US" dirty="0"/>
          </a:p>
          <a:p>
            <a:r>
              <a:rPr lang="en-US" dirty="0"/>
              <a:t>Sunset Park Public Library on site</a:t>
            </a:r>
          </a:p>
          <a:p>
            <a:pPr marL="0" indent="0">
              <a:buNone/>
            </a:pPr>
            <a:endParaRPr lang="en-US" dirty="0"/>
          </a:p>
          <a:p>
            <a:r>
              <a:rPr lang="en-US" dirty="0"/>
              <a:t>Laundry room and 2</a:t>
            </a:r>
            <a:r>
              <a:rPr lang="en-US" baseline="30000" dirty="0"/>
              <a:t>nd</a:t>
            </a:r>
            <a:r>
              <a:rPr lang="en-US" dirty="0"/>
              <a:t> floor roof deck</a:t>
            </a:r>
          </a:p>
          <a:p>
            <a:pPr marL="0" indent="0">
              <a:buNone/>
            </a:pPr>
            <a:endParaRPr lang="en-US" dirty="0"/>
          </a:p>
          <a:p>
            <a:r>
              <a:rPr lang="en-US" dirty="0"/>
              <a:t>Building is located within blocks of public transit, shopping, schools, hospital, parks and employment hubs</a:t>
            </a:r>
          </a:p>
          <a:p>
            <a:endParaRPr lang="en-US" dirty="0"/>
          </a:p>
          <a:p>
            <a:pPr marL="0" indent="0">
              <a:buNone/>
            </a:pPr>
            <a:endParaRPr lang="en-US" dirty="0"/>
          </a:p>
        </p:txBody>
      </p:sp>
      <p:sp>
        <p:nvSpPr>
          <p:cNvPr id="3" name="Title 2">
            <a:extLst>
              <a:ext uri="{FF2B5EF4-FFF2-40B4-BE49-F238E27FC236}">
                <a16:creationId xmlns:a16="http://schemas.microsoft.com/office/drawing/2014/main" id="{F317DA76-FD89-E243-9725-967A193D7D64}"/>
              </a:ext>
            </a:extLst>
          </p:cNvPr>
          <p:cNvSpPr>
            <a:spLocks noGrp="1"/>
          </p:cNvSpPr>
          <p:nvPr>
            <p:ph type="title"/>
          </p:nvPr>
        </p:nvSpPr>
        <p:spPr/>
        <p:txBody>
          <a:bodyPr/>
          <a:lstStyle/>
          <a:p>
            <a:r>
              <a:rPr lang="en-US" dirty="0"/>
              <a:t>Amenities &amp; Services</a:t>
            </a:r>
          </a:p>
        </p:txBody>
      </p:sp>
      <p:pic>
        <p:nvPicPr>
          <p:cNvPr id="5" name="Picture 4" descr="A group of people walking on a street next to a building&#10;&#10;Description automatically generated with low confidence">
            <a:extLst>
              <a:ext uri="{FF2B5EF4-FFF2-40B4-BE49-F238E27FC236}">
                <a16:creationId xmlns:a16="http://schemas.microsoft.com/office/drawing/2014/main" id="{14D2E8D5-BF46-3A45-9E03-D91B16B361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2225770"/>
            <a:ext cx="5191759" cy="3833032"/>
          </a:xfrm>
          <a:prstGeom prst="rect">
            <a:avLst/>
          </a:prstGeom>
        </p:spPr>
      </p:pic>
    </p:spTree>
    <p:extLst>
      <p:ext uri="{BB962C8B-B14F-4D97-AF65-F5344CB8AC3E}">
        <p14:creationId xmlns:p14="http://schemas.microsoft.com/office/powerpoint/2010/main" val="161864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9462453" cy="1152381"/>
          </a:xfrm>
        </p:spPr>
        <p:txBody>
          <a:bodyPr/>
          <a:lstStyle/>
          <a:p>
            <a:r>
              <a:rPr lang="en-US" sz="2800" dirty="0"/>
              <a:t>Studio &amp; 1-Bedroom Apartment Plans</a:t>
            </a:r>
            <a:br>
              <a:rPr lang="en-US" sz="2800" dirty="0"/>
            </a:br>
            <a:r>
              <a:rPr lang="en-US" sz="2800" dirty="0"/>
              <a:t>			</a:t>
            </a:r>
          </a:p>
        </p:txBody>
      </p:sp>
      <p:pic>
        <p:nvPicPr>
          <p:cNvPr id="4" name="Picture 3" descr="Diagram&#10;&#10;Description automatically generated">
            <a:extLst>
              <a:ext uri="{FF2B5EF4-FFF2-40B4-BE49-F238E27FC236}">
                <a16:creationId xmlns:a16="http://schemas.microsoft.com/office/drawing/2014/main" id="{DFCFC4CA-5A93-4708-BE58-F9F2B8FBBFB0}"/>
              </a:ext>
            </a:extLst>
          </p:cNvPr>
          <p:cNvPicPr>
            <a:picLocks noChangeAspect="1"/>
          </p:cNvPicPr>
          <p:nvPr/>
        </p:nvPicPr>
        <p:blipFill rotWithShape="1">
          <a:blip r:embed="rId3">
            <a:extLst>
              <a:ext uri="{28A0092B-C50C-407E-A947-70E740481C1C}">
                <a14:useLocalDpi xmlns:a14="http://schemas.microsoft.com/office/drawing/2010/main" val="0"/>
              </a:ext>
            </a:extLst>
          </a:blip>
          <a:srcRect r="3109" b="8406"/>
          <a:stretch/>
        </p:blipFill>
        <p:spPr>
          <a:xfrm>
            <a:off x="152400" y="1579891"/>
            <a:ext cx="3655703" cy="4744709"/>
          </a:xfrm>
          <a:prstGeom prst="rect">
            <a:avLst/>
          </a:prstGeom>
        </p:spPr>
      </p:pic>
      <p:pic>
        <p:nvPicPr>
          <p:cNvPr id="5" name="Picture 4" descr="Diagram&#10;&#10;Description automatically generated">
            <a:extLst>
              <a:ext uri="{FF2B5EF4-FFF2-40B4-BE49-F238E27FC236}">
                <a16:creationId xmlns:a16="http://schemas.microsoft.com/office/drawing/2014/main" id="{EBE83C0B-DFAB-4565-9E14-510ED2CF91CC}"/>
              </a:ext>
            </a:extLst>
          </p:cNvPr>
          <p:cNvPicPr>
            <a:picLocks noChangeAspect="1"/>
          </p:cNvPicPr>
          <p:nvPr/>
        </p:nvPicPr>
        <p:blipFill rotWithShape="1">
          <a:blip r:embed="rId4">
            <a:extLst>
              <a:ext uri="{28A0092B-C50C-407E-A947-70E740481C1C}">
                <a14:useLocalDpi xmlns:a14="http://schemas.microsoft.com/office/drawing/2010/main" val="0"/>
              </a:ext>
            </a:extLst>
          </a:blip>
          <a:srcRect r="501" b="11038"/>
          <a:stretch/>
        </p:blipFill>
        <p:spPr>
          <a:xfrm>
            <a:off x="3657600" y="1447800"/>
            <a:ext cx="6019800" cy="4930834"/>
          </a:xfrm>
          <a:prstGeom prst="rect">
            <a:avLst/>
          </a:prstGeom>
        </p:spPr>
      </p:pic>
    </p:spTree>
    <p:extLst>
      <p:ext uri="{BB962C8B-B14F-4D97-AF65-F5344CB8AC3E}">
        <p14:creationId xmlns:p14="http://schemas.microsoft.com/office/powerpoint/2010/main" val="144692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414304-E478-4DB2-BB56-8276D1308864}"/>
              </a:ext>
            </a:extLst>
          </p:cNvPr>
          <p:cNvSpPr>
            <a:spLocks noGrp="1"/>
          </p:cNvSpPr>
          <p:nvPr>
            <p:ph sz="quarter" idx="13"/>
          </p:nvPr>
        </p:nvSpPr>
        <p:spPr/>
        <p:txBody>
          <a:bodyPr/>
          <a:lstStyle/>
          <a:p>
            <a:r>
              <a:rPr lang="en-US" dirty="0"/>
              <a:t>More floor plans</a:t>
            </a:r>
          </a:p>
        </p:txBody>
      </p:sp>
      <p:sp>
        <p:nvSpPr>
          <p:cNvPr id="3" name="Title 2">
            <a:extLst>
              <a:ext uri="{FF2B5EF4-FFF2-40B4-BE49-F238E27FC236}">
                <a16:creationId xmlns:a16="http://schemas.microsoft.com/office/drawing/2014/main" id="{4D60302F-0F8A-4875-AFA7-2355C1E13756}"/>
              </a:ext>
            </a:extLst>
          </p:cNvPr>
          <p:cNvSpPr>
            <a:spLocks noGrp="1"/>
          </p:cNvSpPr>
          <p:nvPr>
            <p:ph type="title"/>
          </p:nvPr>
        </p:nvSpPr>
        <p:spPr/>
        <p:txBody>
          <a:bodyPr/>
          <a:lstStyle/>
          <a:p>
            <a:r>
              <a:rPr lang="en-US" dirty="0"/>
              <a:t>2- and 3-Bedroom Apartment Plans</a:t>
            </a:r>
          </a:p>
        </p:txBody>
      </p:sp>
      <p:pic>
        <p:nvPicPr>
          <p:cNvPr id="5" name="Picture 4" descr="Diagram, engineering drawing&#10;&#10;Description automatically generated">
            <a:extLst>
              <a:ext uri="{FF2B5EF4-FFF2-40B4-BE49-F238E27FC236}">
                <a16:creationId xmlns:a16="http://schemas.microsoft.com/office/drawing/2014/main" id="{1FC468DD-56E8-40F1-8EF2-6E25A5FA07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038" b="10954"/>
          <a:stretch/>
        </p:blipFill>
        <p:spPr>
          <a:xfrm rot="16200000">
            <a:off x="-662107" y="2715688"/>
            <a:ext cx="4604945" cy="3280731"/>
          </a:xfrm>
          <a:prstGeom prst="rect">
            <a:avLst/>
          </a:prstGeom>
        </p:spPr>
      </p:pic>
      <p:pic>
        <p:nvPicPr>
          <p:cNvPr id="9" name="Picture 8" descr="Diagram, engineering drawing&#10;&#10;Description automatically generated">
            <a:extLst>
              <a:ext uri="{FF2B5EF4-FFF2-40B4-BE49-F238E27FC236}">
                <a16:creationId xmlns:a16="http://schemas.microsoft.com/office/drawing/2014/main" id="{16E8580C-AD41-4BAD-8364-3AEEE709FF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071"/>
          <a:stretch/>
        </p:blipFill>
        <p:spPr>
          <a:xfrm>
            <a:off x="3589348" y="2057400"/>
            <a:ext cx="5971858" cy="4601126"/>
          </a:xfrm>
          <a:prstGeom prst="rect">
            <a:avLst/>
          </a:prstGeom>
        </p:spPr>
      </p:pic>
    </p:spTree>
    <p:extLst>
      <p:ext uri="{BB962C8B-B14F-4D97-AF65-F5344CB8AC3E}">
        <p14:creationId xmlns:p14="http://schemas.microsoft.com/office/powerpoint/2010/main" val="362624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6"/>
          <p:cNvSpPr txBox="1"/>
          <p:nvPr/>
        </p:nvSpPr>
        <p:spPr>
          <a:xfrm>
            <a:off x="304800" y="1826292"/>
            <a:ext cx="7452463" cy="1114992"/>
          </a:xfrm>
          <a:prstGeom prst="rect">
            <a:avLst/>
          </a:prstGeom>
          <a:noFill/>
          <a:ln>
            <a:noFill/>
          </a:ln>
        </p:spPr>
        <p:txBody>
          <a:bodyPr lIns="100568" tIns="50270" rIns="100568" bIns="50270" anchor="t" anchorCtr="0">
            <a:noAutofit/>
          </a:bodyPr>
          <a:lstStyle/>
          <a:p>
            <a:pPr lvl="0">
              <a:buSzPct val="25000"/>
            </a:pPr>
            <a:r>
              <a:rPr lang="en-US" sz="1980" b="1" dirty="0">
                <a:latin typeface="+mj-lt"/>
                <a:ea typeface="Calibri"/>
                <a:cs typeface="Helvetica" panose="020B0604020202020204" pitchFamily="34" charset="0"/>
                <a:sym typeface="Calibri"/>
              </a:rPr>
              <a:t>Housing </a:t>
            </a:r>
            <a:r>
              <a:rPr lang="en" sz="1980" b="1" dirty="0">
                <a:latin typeface="+mj-lt"/>
                <a:ea typeface="Calibri"/>
                <a:cs typeface="Helvetica" panose="020B0604020202020204" pitchFamily="34" charset="0"/>
                <a:sym typeface="Calibri"/>
              </a:rPr>
              <a:t>is considered “affordable” </a:t>
            </a:r>
            <a:br>
              <a:rPr lang="en" sz="1980" b="1" dirty="0">
                <a:latin typeface="+mj-lt"/>
                <a:ea typeface="Calibri"/>
                <a:cs typeface="Helvetica" panose="020B0604020202020204" pitchFamily="34" charset="0"/>
                <a:sym typeface="Calibri"/>
              </a:rPr>
            </a:br>
            <a:r>
              <a:rPr lang="en" sz="1980" b="1" dirty="0">
                <a:latin typeface="+mj-lt"/>
                <a:ea typeface="Calibri"/>
                <a:cs typeface="Helvetica" panose="020B0604020202020204" pitchFamily="34" charset="0"/>
                <a:sym typeface="Calibri"/>
              </a:rPr>
              <a:t>when a household* spends no more than </a:t>
            </a:r>
          </a:p>
          <a:p>
            <a:pPr lvl="0">
              <a:buSzPct val="25000"/>
            </a:pPr>
            <a:r>
              <a:rPr lang="en" sz="1980" b="1" dirty="0">
                <a:solidFill>
                  <a:srgbClr val="0070C0"/>
                </a:solidFill>
                <a:latin typeface="+mj-lt"/>
                <a:ea typeface="Calibri"/>
                <a:cs typeface="Helvetica" panose="020B0604020202020204" pitchFamily="34" charset="0"/>
                <a:sym typeface="Calibri"/>
              </a:rPr>
              <a:t>1/3</a:t>
            </a:r>
            <a:r>
              <a:rPr lang="en" sz="1980" b="1" dirty="0">
                <a:latin typeface="+mj-lt"/>
                <a:ea typeface="Calibri"/>
                <a:cs typeface="Helvetica" panose="020B0604020202020204" pitchFamily="34" charset="0"/>
                <a:sym typeface="Calibri"/>
              </a:rPr>
              <a:t> of its income on rent and utilities.</a:t>
            </a:r>
          </a:p>
          <a:p>
            <a:pPr lvl="0">
              <a:buSzPct val="25000"/>
            </a:pPr>
            <a:endParaRPr lang="en" sz="2640" b="1" dirty="0">
              <a:latin typeface="+mj-lt"/>
              <a:ea typeface="Calibri"/>
              <a:cs typeface="Helvetica" panose="020B0604020202020204" pitchFamily="34" charset="0"/>
              <a:sym typeface="Calibri"/>
            </a:endParaRPr>
          </a:p>
          <a:p>
            <a:pPr lvl="0">
              <a:buSzPct val="25000"/>
            </a:pPr>
            <a:endParaRPr lang="en" sz="2640" b="1" dirty="0">
              <a:latin typeface="+mj-lt"/>
              <a:ea typeface="Calibri"/>
              <a:cs typeface="Helvetica" panose="020B0604020202020204" pitchFamily="34" charset="0"/>
              <a:sym typeface="Calibri"/>
            </a:endParaRPr>
          </a:p>
          <a:p>
            <a:pPr lvl="0">
              <a:buSzPct val="25000"/>
            </a:pPr>
            <a:endParaRPr lang="en" sz="2640" b="1" dirty="0">
              <a:latin typeface="+mj-lt"/>
              <a:ea typeface="Calibri"/>
              <a:cs typeface="Helvetica" panose="020B0604020202020204" pitchFamily="34" charset="0"/>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91204370"/>
              </p:ext>
            </p:extLst>
          </p:nvPr>
        </p:nvGraphicFramePr>
        <p:xfrm>
          <a:off x="161653" y="2941284"/>
          <a:ext cx="9735094" cy="2816352"/>
        </p:xfrm>
        <a:graphic>
          <a:graphicData uri="http://schemas.openxmlformats.org/drawingml/2006/table">
            <a:tbl>
              <a:tblPr firstRow="1" bandRow="1">
                <a:tableStyleId>{2D5ABB26-0587-4C30-8999-92F81FD0307C}</a:tableStyleId>
              </a:tblPr>
              <a:tblGrid>
                <a:gridCol w="4577523">
                  <a:extLst>
                    <a:ext uri="{9D8B030D-6E8A-4147-A177-3AD203B41FA5}">
                      <a16:colId xmlns:a16="http://schemas.microsoft.com/office/drawing/2014/main" val="20000"/>
                    </a:ext>
                  </a:extLst>
                </a:gridCol>
                <a:gridCol w="5157571">
                  <a:extLst>
                    <a:ext uri="{9D8B030D-6E8A-4147-A177-3AD203B41FA5}">
                      <a16:colId xmlns:a16="http://schemas.microsoft.com/office/drawing/2014/main" val="20001"/>
                    </a:ext>
                  </a:extLst>
                </a:gridCol>
              </a:tblGrid>
              <a:tr h="905256">
                <a:tc>
                  <a:txBody>
                    <a:bodyPr/>
                    <a:lstStyle/>
                    <a:p>
                      <a:pPr algn="ctr"/>
                      <a:r>
                        <a:rPr lang="en-US" sz="2600" b="1" dirty="0">
                          <a:solidFill>
                            <a:schemeClr val="bg1">
                              <a:lumMod val="50000"/>
                            </a:schemeClr>
                          </a:solidFill>
                          <a:latin typeface="+mj-lt"/>
                          <a:cs typeface="Helvetica" panose="020B0604020202020204" pitchFamily="34" charset="0"/>
                        </a:rPr>
                        <a:t>If your </a:t>
                      </a:r>
                      <a:r>
                        <a:rPr lang="en-US" sz="2600" b="1" baseline="0" dirty="0">
                          <a:solidFill>
                            <a:schemeClr val="bg1">
                              <a:lumMod val="50000"/>
                            </a:schemeClr>
                          </a:solidFill>
                          <a:latin typeface="+mj-lt"/>
                          <a:cs typeface="Helvetica" panose="020B0604020202020204" pitchFamily="34" charset="0"/>
                        </a:rPr>
                        <a:t>gross income is…</a:t>
                      </a:r>
                      <a:endParaRPr lang="en-US" sz="2600" b="1" dirty="0">
                        <a:solidFill>
                          <a:schemeClr val="bg1">
                            <a:lumMod val="50000"/>
                          </a:schemeClr>
                        </a:solidFill>
                        <a:latin typeface="+mj-lt"/>
                        <a:cs typeface="Helvetica" panose="020B0604020202020204" pitchFamily="34" charset="0"/>
                      </a:endParaRPr>
                    </a:p>
                  </a:txBody>
                  <a:tcPr marL="100584" marR="100584" marT="50292" marB="50292" anchor="ctr"/>
                </a:tc>
                <a:tc>
                  <a:txBody>
                    <a:bodyPr/>
                    <a:lstStyle/>
                    <a:p>
                      <a:pPr algn="ctr"/>
                      <a:r>
                        <a:rPr lang="en-US" sz="2600" b="1" baseline="0" dirty="0">
                          <a:solidFill>
                            <a:schemeClr val="bg1">
                              <a:lumMod val="50000"/>
                            </a:schemeClr>
                          </a:solidFill>
                          <a:latin typeface="+mj-lt"/>
                          <a:cs typeface="Helvetica" panose="020B0604020202020204" pitchFamily="34" charset="0"/>
                        </a:rPr>
                        <a:t>Your monthly rent should </a:t>
                      </a:r>
                    </a:p>
                    <a:p>
                      <a:pPr algn="ctr"/>
                      <a:r>
                        <a:rPr lang="en-US" sz="2600" b="1" baseline="0" dirty="0">
                          <a:solidFill>
                            <a:schemeClr val="bg1">
                              <a:lumMod val="50000"/>
                            </a:schemeClr>
                          </a:solidFill>
                          <a:latin typeface="+mj-lt"/>
                          <a:cs typeface="Helvetica" panose="020B0604020202020204" pitchFamily="34" charset="0"/>
                        </a:rPr>
                        <a:t>be approximately:</a:t>
                      </a:r>
                      <a:endParaRPr lang="en-US" sz="2600" b="1" dirty="0">
                        <a:solidFill>
                          <a:schemeClr val="bg1">
                            <a:lumMod val="50000"/>
                          </a:schemeClr>
                        </a:solidFill>
                        <a:latin typeface="+mj-lt"/>
                        <a:cs typeface="Helvetica" panose="020B0604020202020204" pitchFamily="34" charset="0"/>
                      </a:endParaRPr>
                    </a:p>
                  </a:txBody>
                  <a:tcPr marL="100584" marR="100584" marT="50292" marB="50292" anchor="ctr"/>
                </a:tc>
                <a:extLst>
                  <a:ext uri="{0D108BD9-81ED-4DB2-BD59-A6C34878D82A}">
                    <a16:rowId xmlns:a16="http://schemas.microsoft.com/office/drawing/2014/main" val="10000"/>
                  </a:ext>
                </a:extLst>
              </a:tr>
              <a:tr h="5029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600" b="1">
                          <a:solidFill>
                            <a:schemeClr val="bg1">
                              <a:lumMod val="50000"/>
                            </a:schemeClr>
                          </a:solidFill>
                          <a:latin typeface="+mj-lt"/>
                          <a:cs typeface="Helvetica" panose="020B0604020202020204" pitchFamily="34" charset="0"/>
                        </a:rPr>
                        <a:t>$20,000</a:t>
                      </a:r>
                    </a:p>
                  </a:txBody>
                  <a:tcPr marL="100584" marR="100584" marT="50292" marB="50292"/>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600" b="1">
                          <a:solidFill>
                            <a:srgbClr val="0070C0"/>
                          </a:solidFill>
                          <a:latin typeface="+mj-lt"/>
                          <a:cs typeface="Helvetica" panose="020B0604020202020204" pitchFamily="34" charset="0"/>
                        </a:rPr>
                        <a:t>$600</a:t>
                      </a:r>
                    </a:p>
                  </a:txBody>
                  <a:tcPr marL="100584" marR="100584" marT="50292" marB="50292"/>
                </a:tc>
                <a:extLst>
                  <a:ext uri="{0D108BD9-81ED-4DB2-BD59-A6C34878D82A}">
                    <a16:rowId xmlns:a16="http://schemas.microsoft.com/office/drawing/2014/main" val="10001"/>
                  </a:ext>
                </a:extLst>
              </a:tr>
              <a:tr h="502920">
                <a:tc>
                  <a:txBody>
                    <a:bodyPr/>
                    <a:lstStyle/>
                    <a:p>
                      <a:pPr algn="ctr"/>
                      <a:r>
                        <a:rPr lang="en-US" sz="2600" b="1">
                          <a:solidFill>
                            <a:schemeClr val="bg1">
                              <a:lumMod val="50000"/>
                            </a:schemeClr>
                          </a:solidFill>
                          <a:latin typeface="+mj-lt"/>
                          <a:cs typeface="Helvetica" panose="020B0604020202020204" pitchFamily="34" charset="0"/>
                        </a:rPr>
                        <a:t>$50,000</a:t>
                      </a:r>
                    </a:p>
                  </a:txBody>
                  <a:tcPr marL="100584" marR="100584" marT="50292" marB="50292"/>
                </a:tc>
                <a:tc>
                  <a:txBody>
                    <a:bodyPr/>
                    <a:lstStyle/>
                    <a:p>
                      <a:pPr algn="ctr"/>
                      <a:r>
                        <a:rPr lang="en-US" sz="2600" b="1">
                          <a:solidFill>
                            <a:srgbClr val="0070C0"/>
                          </a:solidFill>
                          <a:latin typeface="+mj-lt"/>
                          <a:cs typeface="Helvetica" panose="020B0604020202020204" pitchFamily="34" charset="0"/>
                        </a:rPr>
                        <a:t>$1,500</a:t>
                      </a:r>
                    </a:p>
                  </a:txBody>
                  <a:tcPr marL="100584" marR="100584" marT="50292" marB="50292"/>
                </a:tc>
                <a:extLst>
                  <a:ext uri="{0D108BD9-81ED-4DB2-BD59-A6C34878D82A}">
                    <a16:rowId xmlns:a16="http://schemas.microsoft.com/office/drawing/2014/main" val="10002"/>
                  </a:ext>
                </a:extLst>
              </a:tr>
              <a:tr h="90525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600" b="1" dirty="0">
                          <a:solidFill>
                            <a:schemeClr val="bg1">
                              <a:lumMod val="50000"/>
                            </a:schemeClr>
                          </a:solidFill>
                          <a:latin typeface="+mj-lt"/>
                          <a:cs typeface="Helvetica" panose="020B0604020202020204" pitchFamily="34" charset="0"/>
                        </a:rPr>
                        <a:t>  $100,000</a:t>
                      </a:r>
                    </a:p>
                    <a:p>
                      <a:pPr algn="ctr"/>
                      <a:r>
                        <a:rPr lang="en-US" sz="2600" b="1" dirty="0">
                          <a:solidFill>
                            <a:schemeClr val="bg1">
                              <a:lumMod val="50000"/>
                            </a:schemeClr>
                          </a:solidFill>
                          <a:latin typeface="+mj-lt"/>
                          <a:cs typeface="Helvetica" panose="020B0604020202020204" pitchFamily="34" charset="0"/>
                        </a:rPr>
                        <a:t>edit</a:t>
                      </a:r>
                    </a:p>
                  </a:txBody>
                  <a:tcPr marL="100584" marR="100584" marT="50292" marB="50292"/>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600" b="1" dirty="0">
                          <a:solidFill>
                            <a:srgbClr val="0070C0"/>
                          </a:solidFill>
                          <a:latin typeface="+mj-lt"/>
                          <a:cs typeface="Helvetica" panose="020B0604020202020204" pitchFamily="34" charset="0"/>
                        </a:rPr>
                        <a:t> $2,500</a:t>
                      </a:r>
                    </a:p>
                    <a:p>
                      <a:pPr algn="ctr"/>
                      <a:r>
                        <a:rPr lang="en-US" sz="2600" b="1" dirty="0">
                          <a:solidFill>
                            <a:srgbClr val="0070C0"/>
                          </a:solidFill>
                          <a:latin typeface="+mj-lt"/>
                          <a:cs typeface="Helvetica" panose="020B0604020202020204" pitchFamily="34" charset="0"/>
                        </a:rPr>
                        <a:t>  </a:t>
                      </a:r>
                    </a:p>
                  </a:txBody>
                  <a:tcPr marL="100584" marR="100584" marT="50292" marB="50292"/>
                </a:tc>
                <a:extLst>
                  <a:ext uri="{0D108BD9-81ED-4DB2-BD59-A6C34878D82A}">
                    <a16:rowId xmlns:a16="http://schemas.microsoft.com/office/drawing/2014/main" val="10003"/>
                  </a:ext>
                </a:extLst>
              </a:tr>
            </a:tbl>
          </a:graphicData>
        </a:graphic>
      </p:graphicFrame>
      <p:sp>
        <p:nvSpPr>
          <p:cNvPr id="6" name="Slide Number Placeholder 5">
            <a:extLst>
              <a:ext uri="{FF2B5EF4-FFF2-40B4-BE49-F238E27FC236}">
                <a16:creationId xmlns:a16="http://schemas.microsoft.com/office/drawing/2014/main" id="{8A690497-BCA4-644F-A357-5662AA14FCD1}"/>
              </a:ext>
            </a:extLst>
          </p:cNvPr>
          <p:cNvSpPr>
            <a:spLocks noGrp="1"/>
          </p:cNvSpPr>
          <p:nvPr>
            <p:ph type="sldNum" sz="quarter" idx="12"/>
          </p:nvPr>
        </p:nvSpPr>
        <p:spPr>
          <a:xfrm>
            <a:off x="7209571" y="6413897"/>
            <a:ext cx="2346960" cy="301228"/>
          </a:xfrm>
        </p:spPr>
        <p:txBody>
          <a:bodyPr/>
          <a:lstStyle/>
          <a:p>
            <a:fld id="{4D0C73F0-0726-43FB-8148-EC883EE300CF}" type="slidenum">
              <a:rPr lang="en-US" smtClean="0"/>
              <a:t>7</a:t>
            </a:fld>
            <a:endParaRPr lang="en-US" dirty="0"/>
          </a:p>
        </p:txBody>
      </p:sp>
      <p:sp>
        <p:nvSpPr>
          <p:cNvPr id="2" name="TextBox 1">
            <a:extLst>
              <a:ext uri="{FF2B5EF4-FFF2-40B4-BE49-F238E27FC236}">
                <a16:creationId xmlns:a16="http://schemas.microsoft.com/office/drawing/2014/main" id="{CCD945C9-DD9F-46D2-BF8B-42E4542ABEBA}"/>
              </a:ext>
            </a:extLst>
          </p:cNvPr>
          <p:cNvSpPr txBox="1"/>
          <p:nvPr/>
        </p:nvSpPr>
        <p:spPr>
          <a:xfrm>
            <a:off x="304800" y="477907"/>
            <a:ext cx="5656420" cy="646331"/>
          </a:xfrm>
          <a:prstGeom prst="rect">
            <a:avLst/>
          </a:prstGeom>
          <a:noFill/>
        </p:spPr>
        <p:txBody>
          <a:bodyPr wrap="none" rtlCol="0">
            <a:spAutoFit/>
          </a:bodyPr>
          <a:lstStyle/>
          <a:p>
            <a:r>
              <a:rPr lang="en-US" sz="3600" b="1" dirty="0">
                <a:solidFill>
                  <a:schemeClr val="bg1"/>
                </a:solidFill>
                <a:latin typeface="+mj-lt"/>
              </a:rPr>
              <a:t>What is Affordable Housing?</a:t>
            </a:r>
          </a:p>
        </p:txBody>
      </p:sp>
    </p:spTree>
    <p:extLst>
      <p:ext uri="{BB962C8B-B14F-4D97-AF65-F5344CB8AC3E}">
        <p14:creationId xmlns:p14="http://schemas.microsoft.com/office/powerpoint/2010/main" val="34602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126"/>
          <p:cNvSpPr txBox="1"/>
          <p:nvPr/>
        </p:nvSpPr>
        <p:spPr>
          <a:xfrm>
            <a:off x="457200" y="1887626"/>
            <a:ext cx="4420169" cy="3168297"/>
          </a:xfrm>
          <a:prstGeom prst="rect">
            <a:avLst/>
          </a:prstGeom>
          <a:noFill/>
          <a:ln>
            <a:noFill/>
          </a:ln>
        </p:spPr>
        <p:txBody>
          <a:bodyPr lIns="100568" tIns="50270" rIns="100568" bIns="50270" anchor="t" anchorCtr="0">
            <a:noAutofit/>
          </a:bodyPr>
          <a:lstStyle/>
          <a:p>
            <a:pPr lvl="0">
              <a:buSzPct val="25000"/>
            </a:pPr>
            <a:r>
              <a:rPr lang="en-US" sz="1980" b="1" dirty="0">
                <a:latin typeface="+mj-lt"/>
                <a:ea typeface="Calibri"/>
                <a:cs typeface="Helvetica" panose="020B0604020202020204" pitchFamily="34" charset="0"/>
                <a:sym typeface="Calibri"/>
              </a:rPr>
              <a:t>Area Median Income (AMI) is determined each year by the federal government for different region</a:t>
            </a:r>
            <a:r>
              <a:rPr lang="en" sz="1980" b="1" dirty="0">
                <a:latin typeface="+mj-lt"/>
                <a:ea typeface="Calibri"/>
                <a:cs typeface="Helvetica" panose="020B0604020202020204" pitchFamily="34" charset="0"/>
                <a:sym typeface="Calibri"/>
              </a:rPr>
              <a:t>s.</a:t>
            </a:r>
          </a:p>
          <a:p>
            <a:pPr lvl="0">
              <a:buSzPct val="25000"/>
            </a:pPr>
            <a:endParaRPr lang="en" sz="1980" b="1" dirty="0">
              <a:latin typeface="+mj-lt"/>
              <a:ea typeface="Calibri"/>
              <a:cs typeface="Helvetica" panose="020B0604020202020204" pitchFamily="34" charset="0"/>
              <a:sym typeface="Calibri"/>
            </a:endParaRPr>
          </a:p>
          <a:p>
            <a:pPr lvl="0">
              <a:buSzPct val="25000"/>
            </a:pPr>
            <a:endParaRPr lang="en" sz="1980" b="1" dirty="0">
              <a:latin typeface="+mj-lt"/>
              <a:ea typeface="Calibri"/>
              <a:cs typeface="Helvetica" panose="020B0604020202020204" pitchFamily="34" charset="0"/>
              <a:sym typeface="Calibri"/>
            </a:endParaRPr>
          </a:p>
          <a:p>
            <a:pPr lvl="0">
              <a:buSzPct val="25000"/>
            </a:pPr>
            <a:endParaRPr lang="en" sz="1980" b="1" dirty="0">
              <a:latin typeface="+mj-lt"/>
              <a:ea typeface="Calibri"/>
              <a:cs typeface="Helvetica" panose="020B0604020202020204" pitchFamily="34" charset="0"/>
              <a:sym typeface="Calibri"/>
            </a:endParaRPr>
          </a:p>
          <a:p>
            <a:pPr lvl="0">
              <a:buSzPct val="25000"/>
            </a:pPr>
            <a:endParaRPr lang="en" sz="1980" b="1" dirty="0">
              <a:latin typeface="+mj-lt"/>
              <a:ea typeface="Calibri"/>
              <a:cs typeface="Helvetica" panose="020B0604020202020204" pitchFamily="34" charset="0"/>
              <a:sym typeface="Calibri"/>
            </a:endParaRPr>
          </a:p>
          <a:p>
            <a:pPr lvl="0">
              <a:buSzPct val="25000"/>
            </a:pPr>
            <a:endParaRPr lang="en" sz="1980" b="1" dirty="0">
              <a:latin typeface="+mj-lt"/>
              <a:ea typeface="Calibri"/>
              <a:cs typeface="Helvetica" panose="020B0604020202020204" pitchFamily="34" charset="0"/>
              <a:sym typeface="Calibri"/>
            </a:endParaRPr>
          </a:p>
          <a:p>
            <a:pPr lvl="0">
              <a:buSzPct val="25000"/>
            </a:pPr>
            <a:endParaRPr lang="en" sz="1980" b="1" dirty="0">
              <a:latin typeface="+mj-lt"/>
              <a:ea typeface="Calibri"/>
              <a:cs typeface="Helvetica" panose="020B0604020202020204" pitchFamily="34" charset="0"/>
              <a:sym typeface="Calibri"/>
            </a:endParaRPr>
          </a:p>
          <a:p>
            <a:pPr lvl="0">
              <a:buSzPct val="25000"/>
            </a:pPr>
            <a:endParaRPr lang="en" sz="1980" b="1" dirty="0">
              <a:latin typeface="+mj-lt"/>
              <a:ea typeface="Calibri"/>
              <a:cs typeface="Helvetica" panose="020B0604020202020204" pitchFamily="34" charset="0"/>
              <a:sym typeface="Calibri"/>
            </a:endParaRPr>
          </a:p>
          <a:p>
            <a:pPr lvl="0">
              <a:buSzPct val="25000"/>
            </a:pPr>
            <a:r>
              <a:rPr lang="en" sz="1980" b="1" dirty="0">
                <a:latin typeface="+mj-lt"/>
                <a:ea typeface="Calibri"/>
                <a:cs typeface="Helvetica" panose="020B0604020202020204" pitchFamily="34" charset="0"/>
                <a:sym typeface="Calibri"/>
              </a:rPr>
              <a:t>New York Metro Area :</a:t>
            </a:r>
          </a:p>
          <a:p>
            <a:pPr lvl="0">
              <a:buSzPct val="25000"/>
            </a:pPr>
            <a:endParaRPr lang="en" sz="1980" b="1" dirty="0">
              <a:latin typeface="+mj-lt"/>
              <a:ea typeface="Calibri"/>
              <a:cs typeface="Helvetica" panose="020B0604020202020204" pitchFamily="34" charset="0"/>
              <a:sym typeface="Calibri"/>
            </a:endParaRPr>
          </a:p>
          <a:p>
            <a:pPr lvl="0">
              <a:buSzPct val="25000"/>
            </a:pPr>
            <a:endParaRPr lang="en" sz="1980" b="1" dirty="0">
              <a:latin typeface="+mj-lt"/>
              <a:ea typeface="Calibri"/>
              <a:cs typeface="Helvetica" panose="020B0604020202020204" pitchFamily="34" charset="0"/>
              <a:sym typeface="Calibri"/>
            </a:endParaRPr>
          </a:p>
          <a:p>
            <a:pPr lvl="0">
              <a:buSzPct val="25000"/>
            </a:pPr>
            <a:endParaRPr lang="en" sz="1980" b="1" dirty="0">
              <a:latin typeface="+mj-lt"/>
              <a:ea typeface="Calibri"/>
              <a:cs typeface="Helvetica" panose="020B0604020202020204" pitchFamily="34" charset="0"/>
              <a:sym typeface="Calibri"/>
            </a:endParaRPr>
          </a:p>
        </p:txBody>
      </p:sp>
      <p:cxnSp>
        <p:nvCxnSpPr>
          <p:cNvPr id="14" name="Shape 244"/>
          <p:cNvCxnSpPr>
            <a:cxnSpLocks/>
          </p:cNvCxnSpPr>
          <p:nvPr/>
        </p:nvCxnSpPr>
        <p:spPr>
          <a:xfrm>
            <a:off x="6797225" y="2667000"/>
            <a:ext cx="16826" cy="2234885"/>
          </a:xfrm>
          <a:prstGeom prst="straightConnector1">
            <a:avLst/>
          </a:prstGeom>
          <a:noFill/>
          <a:ln w="25400" cap="flat">
            <a:solidFill>
              <a:srgbClr val="0070C0"/>
            </a:solidFill>
            <a:prstDash val="solid"/>
            <a:round/>
            <a:headEnd type="none" w="med" len="med"/>
            <a:tailEnd type="stealth" w="lg" len="lg"/>
          </a:ln>
        </p:spPr>
      </p:cxnSp>
      <p:sp>
        <p:nvSpPr>
          <p:cNvPr id="16" name="Shape 247"/>
          <p:cNvSpPr txBox="1"/>
          <p:nvPr/>
        </p:nvSpPr>
        <p:spPr>
          <a:xfrm>
            <a:off x="6044388" y="2141395"/>
            <a:ext cx="1539325" cy="404316"/>
          </a:xfrm>
          <a:prstGeom prst="rect">
            <a:avLst/>
          </a:prstGeom>
          <a:solidFill>
            <a:schemeClr val="tx1">
              <a:lumMod val="50000"/>
              <a:lumOff val="50000"/>
            </a:schemeClr>
          </a:solidFill>
          <a:ln>
            <a:noFill/>
          </a:ln>
        </p:spPr>
        <p:txBody>
          <a:bodyPr lIns="100568" tIns="50270" rIns="100568" bIns="50270" anchor="t" anchorCtr="0">
            <a:noAutofit/>
          </a:bodyPr>
          <a:lstStyle/>
          <a:p>
            <a:pPr algn="ctr">
              <a:buSzPct val="25000"/>
            </a:pPr>
            <a:r>
              <a:rPr lang="en" sz="2200" b="1" dirty="0">
                <a:solidFill>
                  <a:schemeClr val="lt1"/>
                </a:solidFill>
                <a:latin typeface="+mj-lt"/>
                <a:ea typeface="Calibri"/>
                <a:cs typeface="Calibri"/>
                <a:sym typeface="Calibri"/>
              </a:rPr>
              <a:t>100% AMI</a:t>
            </a:r>
          </a:p>
        </p:txBody>
      </p:sp>
      <p:sp>
        <p:nvSpPr>
          <p:cNvPr id="17" name="Rectangle 16"/>
          <p:cNvSpPr/>
          <p:nvPr/>
        </p:nvSpPr>
        <p:spPr>
          <a:xfrm>
            <a:off x="5746176" y="5408509"/>
            <a:ext cx="2337949" cy="701731"/>
          </a:xfrm>
          <a:prstGeom prst="rect">
            <a:avLst/>
          </a:prstGeom>
        </p:spPr>
        <p:txBody>
          <a:bodyPr wrap="none">
            <a:spAutoFit/>
          </a:bodyPr>
          <a:lstStyle/>
          <a:p>
            <a:pPr algn="ctr"/>
            <a:r>
              <a:rPr lang="en-US" sz="1980" b="1" dirty="0">
                <a:latin typeface="+mj-lt"/>
                <a:cs typeface="Helvetica" panose="020B0604020202020204" pitchFamily="34" charset="0"/>
              </a:rPr>
              <a:t>for a family of three </a:t>
            </a:r>
          </a:p>
          <a:p>
            <a:pPr algn="ctr"/>
            <a:r>
              <a:rPr lang="en-US" sz="1980" b="1" dirty="0">
                <a:latin typeface="+mj-lt"/>
                <a:cs typeface="Helvetica" panose="020B0604020202020204" pitchFamily="34" charset="0"/>
              </a:rPr>
              <a:t>(2020)</a:t>
            </a:r>
            <a:endParaRPr lang="en-US" sz="1980" dirty="0">
              <a:latin typeface="+mj-lt"/>
            </a:endParaRPr>
          </a:p>
        </p:txBody>
      </p:sp>
      <p:grpSp>
        <p:nvGrpSpPr>
          <p:cNvPr id="18" name="Group 17"/>
          <p:cNvGrpSpPr/>
          <p:nvPr/>
        </p:nvGrpSpPr>
        <p:grpSpPr>
          <a:xfrm>
            <a:off x="6519022" y="1624208"/>
            <a:ext cx="523336" cy="470366"/>
            <a:chOff x="2673693" y="2819400"/>
            <a:chExt cx="475760" cy="465576"/>
          </a:xfrm>
        </p:grpSpPr>
        <p:pic>
          <p:nvPicPr>
            <p:cNvPr id="19" name="Shape 2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400" y="2819400"/>
              <a:ext cx="214410" cy="465576"/>
            </a:xfrm>
            <a:prstGeom prst="rect">
              <a:avLst/>
            </a:prstGeom>
            <a:noFill/>
            <a:ln>
              <a:noFill/>
            </a:ln>
          </p:spPr>
        </p:pic>
        <p:pic>
          <p:nvPicPr>
            <p:cNvPr id="20" name="Shape 2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73693" y="2819400"/>
              <a:ext cx="177653" cy="465576"/>
            </a:xfrm>
            <a:prstGeom prst="rect">
              <a:avLst/>
            </a:prstGeom>
            <a:noFill/>
            <a:ln>
              <a:noFill/>
            </a:ln>
          </p:spPr>
        </p:pic>
        <p:pic>
          <p:nvPicPr>
            <p:cNvPr id="21" name="Shape 2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71800" y="2819400"/>
              <a:ext cx="177653" cy="465576"/>
            </a:xfrm>
            <a:prstGeom prst="rect">
              <a:avLst/>
            </a:prstGeom>
            <a:noFill/>
            <a:ln>
              <a:noFill/>
            </a:ln>
          </p:spPr>
        </p:pic>
      </p:grpSp>
      <p:sp>
        <p:nvSpPr>
          <p:cNvPr id="22" name="Shape 245">
            <a:extLst>
              <a:ext uri="{FF2B5EF4-FFF2-40B4-BE49-F238E27FC236}">
                <a16:creationId xmlns:a16="http://schemas.microsoft.com/office/drawing/2014/main" id="{77DCBB99-5EB8-4E06-9E17-147DA0BD5211}"/>
              </a:ext>
            </a:extLst>
          </p:cNvPr>
          <p:cNvSpPr txBox="1"/>
          <p:nvPr/>
        </p:nvSpPr>
        <p:spPr>
          <a:xfrm>
            <a:off x="5822140" y="4842570"/>
            <a:ext cx="2774861" cy="777417"/>
          </a:xfrm>
          <a:prstGeom prst="rect">
            <a:avLst/>
          </a:prstGeom>
          <a:noFill/>
          <a:ln>
            <a:noFill/>
          </a:ln>
        </p:spPr>
        <p:txBody>
          <a:bodyPr lIns="100568" tIns="50270" rIns="100568" bIns="50270" anchor="t" anchorCtr="0">
            <a:noAutofit/>
          </a:bodyPr>
          <a:lstStyle/>
          <a:p>
            <a:pPr>
              <a:buSzPct val="25000"/>
            </a:pPr>
            <a:r>
              <a:rPr lang="en" sz="2970" b="1" dirty="0">
                <a:solidFill>
                  <a:srgbClr val="0070C0"/>
                </a:solidFill>
                <a:latin typeface="+mj-lt"/>
                <a:ea typeface="Calibri"/>
                <a:cs typeface="Calibri"/>
                <a:sym typeface="Calibri"/>
              </a:rPr>
              <a:t>$102,400</a:t>
            </a:r>
          </a:p>
        </p:txBody>
      </p:sp>
      <p:sp>
        <p:nvSpPr>
          <p:cNvPr id="15" name="Slide Number Placeholder 5">
            <a:extLst>
              <a:ext uri="{FF2B5EF4-FFF2-40B4-BE49-F238E27FC236}">
                <a16:creationId xmlns:a16="http://schemas.microsoft.com/office/drawing/2014/main" id="{B40FA093-EC97-AA47-90E5-09B65DB69DC1}"/>
              </a:ext>
            </a:extLst>
          </p:cNvPr>
          <p:cNvSpPr>
            <a:spLocks noGrp="1"/>
          </p:cNvSpPr>
          <p:nvPr>
            <p:ph type="sldNum" sz="quarter" idx="12"/>
          </p:nvPr>
        </p:nvSpPr>
        <p:spPr>
          <a:xfrm>
            <a:off x="7209571" y="6413897"/>
            <a:ext cx="2346960" cy="301228"/>
          </a:xfrm>
        </p:spPr>
        <p:txBody>
          <a:bodyPr/>
          <a:lstStyle/>
          <a:p>
            <a:fld id="{4D0C73F0-0726-43FB-8148-EC883EE300CF}" type="slidenum">
              <a:rPr lang="en-US" smtClean="0"/>
              <a:t>8</a:t>
            </a:fld>
            <a:endParaRPr lang="en-US" dirty="0"/>
          </a:p>
        </p:txBody>
      </p:sp>
      <p:sp>
        <p:nvSpPr>
          <p:cNvPr id="2" name="TextBox 1">
            <a:extLst>
              <a:ext uri="{FF2B5EF4-FFF2-40B4-BE49-F238E27FC236}">
                <a16:creationId xmlns:a16="http://schemas.microsoft.com/office/drawing/2014/main" id="{66EC23BF-D7AA-472B-AD94-194ADF12AF7F}"/>
              </a:ext>
            </a:extLst>
          </p:cNvPr>
          <p:cNvSpPr txBox="1"/>
          <p:nvPr/>
        </p:nvSpPr>
        <p:spPr>
          <a:xfrm>
            <a:off x="152400" y="532809"/>
            <a:ext cx="7535653" cy="646331"/>
          </a:xfrm>
          <a:prstGeom prst="rect">
            <a:avLst/>
          </a:prstGeom>
          <a:noFill/>
        </p:spPr>
        <p:txBody>
          <a:bodyPr wrap="none" rtlCol="0">
            <a:spAutoFit/>
          </a:bodyPr>
          <a:lstStyle/>
          <a:p>
            <a:r>
              <a:rPr lang="en-US" sz="3600" b="1" dirty="0">
                <a:solidFill>
                  <a:schemeClr val="bg1"/>
                </a:solidFill>
                <a:latin typeface="+mj-lt"/>
              </a:rPr>
              <a:t>What is Affordable Housing Continued</a:t>
            </a:r>
          </a:p>
        </p:txBody>
      </p:sp>
    </p:spTree>
    <p:extLst>
      <p:ext uri="{BB962C8B-B14F-4D97-AF65-F5344CB8AC3E}">
        <p14:creationId xmlns:p14="http://schemas.microsoft.com/office/powerpoint/2010/main" val="379144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hape 244"/>
          <p:cNvCxnSpPr/>
          <p:nvPr/>
        </p:nvCxnSpPr>
        <p:spPr>
          <a:xfrm>
            <a:off x="6814051" y="2964180"/>
            <a:ext cx="0" cy="1937705"/>
          </a:xfrm>
          <a:prstGeom prst="straightConnector1">
            <a:avLst/>
          </a:prstGeom>
          <a:noFill/>
          <a:ln w="25400" cap="flat">
            <a:solidFill>
              <a:srgbClr val="0070C0"/>
            </a:solidFill>
            <a:prstDash val="solid"/>
            <a:round/>
            <a:headEnd type="none" w="med" len="med"/>
            <a:tailEnd type="stealth" w="lg" len="lg"/>
          </a:ln>
        </p:spPr>
      </p:cxnSp>
      <p:sp>
        <p:nvSpPr>
          <p:cNvPr id="15" name="Shape 245"/>
          <p:cNvSpPr txBox="1"/>
          <p:nvPr/>
        </p:nvSpPr>
        <p:spPr>
          <a:xfrm>
            <a:off x="5909057" y="5117743"/>
            <a:ext cx="2774861" cy="777417"/>
          </a:xfrm>
          <a:prstGeom prst="rect">
            <a:avLst/>
          </a:prstGeom>
          <a:noFill/>
          <a:ln>
            <a:noFill/>
          </a:ln>
        </p:spPr>
        <p:txBody>
          <a:bodyPr lIns="100568" tIns="50270" rIns="100568" bIns="50270" anchor="t" anchorCtr="0">
            <a:noAutofit/>
          </a:bodyPr>
          <a:lstStyle/>
          <a:p>
            <a:pPr>
              <a:buSzPct val="25000"/>
            </a:pPr>
            <a:r>
              <a:rPr lang="en" sz="2970" b="1">
                <a:solidFill>
                  <a:srgbClr val="0070C0"/>
                </a:solidFill>
                <a:latin typeface="+mj-lt"/>
                <a:ea typeface="Calibri"/>
                <a:cs typeface="Calibri"/>
                <a:sym typeface="Calibri"/>
              </a:rPr>
              <a:t>$102,400</a:t>
            </a:r>
          </a:p>
        </p:txBody>
      </p:sp>
      <p:sp>
        <p:nvSpPr>
          <p:cNvPr id="16" name="Shape 247"/>
          <p:cNvSpPr txBox="1"/>
          <p:nvPr/>
        </p:nvSpPr>
        <p:spPr>
          <a:xfrm>
            <a:off x="6011028" y="2356322"/>
            <a:ext cx="1539325" cy="404316"/>
          </a:xfrm>
          <a:prstGeom prst="rect">
            <a:avLst/>
          </a:prstGeom>
          <a:solidFill>
            <a:schemeClr val="tx1">
              <a:lumMod val="50000"/>
              <a:lumOff val="50000"/>
            </a:schemeClr>
          </a:solidFill>
          <a:ln>
            <a:noFill/>
          </a:ln>
        </p:spPr>
        <p:txBody>
          <a:bodyPr lIns="100568" tIns="50270" rIns="100568" bIns="50270" anchor="t" anchorCtr="0">
            <a:noAutofit/>
          </a:bodyPr>
          <a:lstStyle/>
          <a:p>
            <a:pPr algn="ctr">
              <a:buSzPct val="25000"/>
            </a:pPr>
            <a:r>
              <a:rPr lang="en" sz="2200" b="1">
                <a:solidFill>
                  <a:schemeClr val="lt1"/>
                </a:solidFill>
                <a:latin typeface="+mj-lt"/>
                <a:ea typeface="Calibri"/>
                <a:cs typeface="Calibri"/>
                <a:sym typeface="Calibri"/>
              </a:rPr>
              <a:t>100% AMI</a:t>
            </a:r>
          </a:p>
        </p:txBody>
      </p:sp>
      <p:sp>
        <p:nvSpPr>
          <p:cNvPr id="17" name="Rectangle 16"/>
          <p:cNvSpPr/>
          <p:nvPr/>
        </p:nvSpPr>
        <p:spPr>
          <a:xfrm>
            <a:off x="5677866" y="5619987"/>
            <a:ext cx="2337949" cy="701731"/>
          </a:xfrm>
          <a:prstGeom prst="rect">
            <a:avLst/>
          </a:prstGeom>
        </p:spPr>
        <p:txBody>
          <a:bodyPr wrap="none">
            <a:spAutoFit/>
          </a:bodyPr>
          <a:lstStyle/>
          <a:p>
            <a:pPr algn="ctr"/>
            <a:r>
              <a:rPr lang="en-US" sz="1980" b="1" dirty="0">
                <a:latin typeface="+mj-lt"/>
                <a:cs typeface="Helvetica" panose="020B0604020202020204" pitchFamily="34" charset="0"/>
              </a:rPr>
              <a:t>for a family of three </a:t>
            </a:r>
          </a:p>
          <a:p>
            <a:pPr algn="ctr"/>
            <a:r>
              <a:rPr lang="en-US" sz="1980" b="1" dirty="0">
                <a:latin typeface="+mj-lt"/>
                <a:cs typeface="Helvetica" panose="020B0604020202020204" pitchFamily="34" charset="0"/>
              </a:rPr>
              <a:t>(2020)</a:t>
            </a:r>
            <a:endParaRPr lang="en-US" sz="1980" dirty="0">
              <a:latin typeface="+mj-lt"/>
            </a:endParaRPr>
          </a:p>
        </p:txBody>
      </p:sp>
      <p:grpSp>
        <p:nvGrpSpPr>
          <p:cNvPr id="18" name="Group 17"/>
          <p:cNvGrpSpPr/>
          <p:nvPr/>
        </p:nvGrpSpPr>
        <p:grpSpPr>
          <a:xfrm>
            <a:off x="6510474" y="1706881"/>
            <a:ext cx="523336" cy="470366"/>
            <a:chOff x="2673693" y="2819400"/>
            <a:chExt cx="475760" cy="465576"/>
          </a:xfrm>
        </p:grpSpPr>
        <p:pic>
          <p:nvPicPr>
            <p:cNvPr id="19" name="Shape 2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400" y="2819400"/>
              <a:ext cx="214410" cy="465576"/>
            </a:xfrm>
            <a:prstGeom prst="rect">
              <a:avLst/>
            </a:prstGeom>
            <a:noFill/>
            <a:ln>
              <a:noFill/>
            </a:ln>
          </p:spPr>
        </p:pic>
        <p:pic>
          <p:nvPicPr>
            <p:cNvPr id="20" name="Shape 2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73693" y="2819400"/>
              <a:ext cx="177653" cy="465576"/>
            </a:xfrm>
            <a:prstGeom prst="rect">
              <a:avLst/>
            </a:prstGeom>
            <a:noFill/>
            <a:ln>
              <a:noFill/>
            </a:ln>
          </p:spPr>
        </p:pic>
        <p:pic>
          <p:nvPicPr>
            <p:cNvPr id="21" name="Shape 2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71800" y="2819400"/>
              <a:ext cx="177653" cy="465576"/>
            </a:xfrm>
            <a:prstGeom prst="rect">
              <a:avLst/>
            </a:prstGeom>
            <a:noFill/>
            <a:ln>
              <a:noFill/>
            </a:ln>
          </p:spPr>
        </p:pic>
      </p:grpSp>
      <p:sp>
        <p:nvSpPr>
          <p:cNvPr id="22" name="Rectangle 21"/>
          <p:cNvSpPr/>
          <p:nvPr/>
        </p:nvSpPr>
        <p:spPr>
          <a:xfrm>
            <a:off x="457978" y="1966053"/>
            <a:ext cx="4928112" cy="1311128"/>
          </a:xfrm>
          <a:prstGeom prst="rect">
            <a:avLst/>
          </a:prstGeom>
        </p:spPr>
        <p:txBody>
          <a:bodyPr wrap="square">
            <a:spAutoFit/>
          </a:bodyPr>
          <a:lstStyle/>
          <a:p>
            <a:r>
              <a:rPr lang="en" sz="1980" b="1" dirty="0">
                <a:latin typeface="+mj-lt"/>
                <a:ea typeface="Calibri"/>
                <a:cs typeface="Helvetica" panose="020B0604020202020204" pitchFamily="34" charset="0"/>
                <a:sym typeface="Calibri"/>
              </a:rPr>
              <a:t>NYC and NYS use this number as a point of reference and sets its own income requirements tailored to the needs of New Yorkers.</a:t>
            </a:r>
            <a:endParaRPr lang="en-US" sz="1980" dirty="0">
              <a:latin typeface="+mj-lt"/>
            </a:endParaRPr>
          </a:p>
        </p:txBody>
      </p:sp>
      <p:grpSp>
        <p:nvGrpSpPr>
          <p:cNvPr id="23" name="Shape 248"/>
          <p:cNvGrpSpPr/>
          <p:nvPr/>
        </p:nvGrpSpPr>
        <p:grpSpPr>
          <a:xfrm>
            <a:off x="918655" y="3760263"/>
            <a:ext cx="1068705" cy="354800"/>
            <a:chOff x="95251" y="2971800"/>
            <a:chExt cx="971550" cy="343828"/>
          </a:xfrm>
        </p:grpSpPr>
        <p:sp>
          <p:nvSpPr>
            <p:cNvPr id="24" name="Shape 249"/>
            <p:cNvSpPr/>
            <p:nvPr/>
          </p:nvSpPr>
          <p:spPr>
            <a:xfrm>
              <a:off x="152400" y="2971801"/>
              <a:ext cx="838199" cy="343827"/>
            </a:xfrm>
            <a:prstGeom prst="rect">
              <a:avLst/>
            </a:prstGeom>
            <a:solidFill>
              <a:schemeClr val="tx1">
                <a:lumMod val="50000"/>
                <a:lumOff val="50000"/>
              </a:schemeClr>
            </a:solidFill>
            <a:ln w="9525" cap="flat">
              <a:noFill/>
              <a:prstDash val="solid"/>
              <a:round/>
              <a:headEnd type="none" w="med" len="med"/>
              <a:tailEnd type="none" w="med" len="med"/>
            </a:ln>
          </p:spPr>
          <p:txBody>
            <a:bodyPr lIns="100568" tIns="50270" rIns="100568" bIns="50270" anchor="ctr" anchorCtr="0">
              <a:noAutofit/>
            </a:bodyPr>
            <a:lstStyle/>
            <a:p>
              <a:pPr algn="ctr"/>
              <a:endParaRPr sz="1980">
                <a:solidFill>
                  <a:schemeClr val="lt1"/>
                </a:solidFill>
                <a:latin typeface="+mj-lt"/>
                <a:ea typeface="Calibri"/>
                <a:cs typeface="Calibri"/>
                <a:sym typeface="Calibri"/>
              </a:endParaRPr>
            </a:p>
          </p:txBody>
        </p:sp>
        <p:sp>
          <p:nvSpPr>
            <p:cNvPr id="25" name="Shape 250"/>
            <p:cNvSpPr txBox="1"/>
            <p:nvPr/>
          </p:nvSpPr>
          <p:spPr>
            <a:xfrm>
              <a:off x="95251" y="2971800"/>
              <a:ext cx="971550" cy="292387"/>
            </a:xfrm>
            <a:prstGeom prst="rect">
              <a:avLst/>
            </a:prstGeom>
            <a:noFill/>
            <a:ln>
              <a:noFill/>
            </a:ln>
          </p:spPr>
          <p:txBody>
            <a:bodyPr lIns="100568" tIns="50270" rIns="100568" bIns="50270" anchor="t" anchorCtr="0">
              <a:noAutofit/>
            </a:bodyPr>
            <a:lstStyle/>
            <a:p>
              <a:pPr algn="ctr">
                <a:buSzPct val="25000"/>
              </a:pPr>
              <a:r>
                <a:rPr lang="en" sz="1760" b="1">
                  <a:solidFill>
                    <a:schemeClr val="lt1"/>
                  </a:solidFill>
                  <a:latin typeface="+mj-lt"/>
                  <a:ea typeface="Calibri"/>
                  <a:cs typeface="Calibri"/>
                  <a:sym typeface="Calibri"/>
                </a:rPr>
                <a:t>30% AMI</a:t>
              </a:r>
            </a:p>
          </p:txBody>
        </p:sp>
      </p:grpSp>
      <p:sp>
        <p:nvSpPr>
          <p:cNvPr id="26" name="Rectangle 25"/>
          <p:cNvSpPr/>
          <p:nvPr/>
        </p:nvSpPr>
        <p:spPr>
          <a:xfrm>
            <a:off x="2716489" y="3276448"/>
            <a:ext cx="1300356" cy="498598"/>
          </a:xfrm>
          <a:prstGeom prst="rect">
            <a:avLst/>
          </a:prstGeom>
        </p:spPr>
        <p:txBody>
          <a:bodyPr wrap="none">
            <a:spAutoFit/>
          </a:bodyPr>
          <a:lstStyle/>
          <a:p>
            <a:pPr lvl="0" algn="ctr">
              <a:buSzPct val="25000"/>
            </a:pPr>
            <a:r>
              <a:rPr lang="en" sz="2640" b="1">
                <a:solidFill>
                  <a:srgbClr val="0070C0"/>
                </a:solidFill>
                <a:latin typeface="+mj-lt"/>
                <a:ea typeface="Calibri"/>
                <a:cs typeface="Helvetica" panose="020B0604020202020204" pitchFamily="34" charset="0"/>
                <a:sym typeface="Calibri"/>
              </a:rPr>
              <a:t>$61,440</a:t>
            </a:r>
          </a:p>
        </p:txBody>
      </p:sp>
      <p:sp>
        <p:nvSpPr>
          <p:cNvPr id="27" name="Rectangle 26"/>
          <p:cNvSpPr/>
          <p:nvPr/>
        </p:nvSpPr>
        <p:spPr>
          <a:xfrm>
            <a:off x="4687986" y="3273488"/>
            <a:ext cx="1300356" cy="498598"/>
          </a:xfrm>
          <a:prstGeom prst="rect">
            <a:avLst/>
          </a:prstGeom>
        </p:spPr>
        <p:txBody>
          <a:bodyPr wrap="none">
            <a:spAutoFit/>
          </a:bodyPr>
          <a:lstStyle/>
          <a:p>
            <a:pPr algn="ctr">
              <a:buSzPct val="25000"/>
            </a:pPr>
            <a:r>
              <a:rPr lang="en" sz="2640" b="1" dirty="0">
                <a:solidFill>
                  <a:srgbClr val="0070C0"/>
                </a:solidFill>
                <a:latin typeface="+mj-lt"/>
                <a:ea typeface="Calibri"/>
                <a:cs typeface="Helvetica" panose="020B0604020202020204" pitchFamily="34" charset="0"/>
                <a:sym typeface="Calibri"/>
              </a:rPr>
              <a:t>$81,920</a:t>
            </a:r>
          </a:p>
        </p:txBody>
      </p:sp>
      <p:sp>
        <p:nvSpPr>
          <p:cNvPr id="28" name="Rectangle 27"/>
          <p:cNvSpPr/>
          <p:nvPr/>
        </p:nvSpPr>
        <p:spPr>
          <a:xfrm>
            <a:off x="7825294" y="3244051"/>
            <a:ext cx="1471878" cy="498598"/>
          </a:xfrm>
          <a:prstGeom prst="rect">
            <a:avLst/>
          </a:prstGeom>
        </p:spPr>
        <p:txBody>
          <a:bodyPr wrap="none">
            <a:spAutoFit/>
          </a:bodyPr>
          <a:lstStyle/>
          <a:p>
            <a:pPr algn="ctr">
              <a:buSzPct val="25000"/>
            </a:pPr>
            <a:r>
              <a:rPr lang="en" sz="2640" b="1">
                <a:solidFill>
                  <a:srgbClr val="0070C0"/>
                </a:solidFill>
                <a:latin typeface="+mj-lt"/>
                <a:ea typeface="Calibri"/>
                <a:cs typeface="Helvetica" panose="020B0604020202020204" pitchFamily="34" charset="0"/>
                <a:sym typeface="Calibri"/>
              </a:rPr>
              <a:t>$133,120</a:t>
            </a:r>
          </a:p>
        </p:txBody>
      </p:sp>
      <p:sp>
        <p:nvSpPr>
          <p:cNvPr id="29" name="Shape 246"/>
          <p:cNvSpPr txBox="1"/>
          <p:nvPr/>
        </p:nvSpPr>
        <p:spPr>
          <a:xfrm>
            <a:off x="676358" y="4211775"/>
            <a:ext cx="1521558" cy="768016"/>
          </a:xfrm>
          <a:prstGeom prst="rect">
            <a:avLst/>
          </a:prstGeom>
          <a:noFill/>
          <a:ln>
            <a:noFill/>
          </a:ln>
        </p:spPr>
        <p:txBody>
          <a:bodyPr lIns="100568" tIns="50270" rIns="100568" bIns="50270" anchor="t" anchorCtr="0">
            <a:noAutofit/>
          </a:bodyPr>
          <a:lstStyle/>
          <a:p>
            <a:pPr algn="ctr">
              <a:buSzPct val="25000"/>
            </a:pPr>
            <a:r>
              <a:rPr lang="en" sz="1760">
                <a:solidFill>
                  <a:schemeClr val="tx1">
                    <a:lumMod val="65000"/>
                    <a:lumOff val="35000"/>
                  </a:schemeClr>
                </a:solidFill>
                <a:latin typeface="+mj-lt"/>
                <a:ea typeface="Calibri"/>
                <a:cs typeface="Helvetica" panose="020B0604020202020204" pitchFamily="34" charset="0"/>
                <a:sym typeface="Calibri"/>
              </a:rPr>
              <a:t>Retail Salesperson</a:t>
            </a:r>
          </a:p>
        </p:txBody>
      </p:sp>
      <p:sp>
        <p:nvSpPr>
          <p:cNvPr id="30" name="Shape 246"/>
          <p:cNvSpPr txBox="1"/>
          <p:nvPr/>
        </p:nvSpPr>
        <p:spPr>
          <a:xfrm>
            <a:off x="2727148" y="4225412"/>
            <a:ext cx="1238877" cy="1432128"/>
          </a:xfrm>
          <a:prstGeom prst="rect">
            <a:avLst/>
          </a:prstGeom>
          <a:noFill/>
          <a:ln>
            <a:noFill/>
          </a:ln>
        </p:spPr>
        <p:txBody>
          <a:bodyPr lIns="100568" tIns="50270" rIns="100568" bIns="50270" anchor="t" anchorCtr="0">
            <a:noAutofit/>
          </a:bodyPr>
          <a:lstStyle/>
          <a:p>
            <a:pPr algn="ctr">
              <a:buSzPct val="25000"/>
            </a:pPr>
            <a:r>
              <a:rPr lang="en" sz="1760">
                <a:solidFill>
                  <a:schemeClr val="tx1">
                    <a:lumMod val="65000"/>
                    <a:lumOff val="35000"/>
                  </a:schemeClr>
                </a:solidFill>
                <a:latin typeface="+mj-lt"/>
                <a:ea typeface="Calibri"/>
                <a:cs typeface="Helvetica" panose="020B0604020202020204" pitchFamily="34" charset="0"/>
                <a:sym typeface="Calibri"/>
              </a:rPr>
              <a:t>Taxi Driver + Janitor</a:t>
            </a:r>
          </a:p>
        </p:txBody>
      </p:sp>
      <p:sp>
        <p:nvSpPr>
          <p:cNvPr id="31" name="Shape 246"/>
          <p:cNvSpPr txBox="1"/>
          <p:nvPr/>
        </p:nvSpPr>
        <p:spPr>
          <a:xfrm>
            <a:off x="7981124" y="4239382"/>
            <a:ext cx="1238877" cy="1004094"/>
          </a:xfrm>
          <a:prstGeom prst="rect">
            <a:avLst/>
          </a:prstGeom>
          <a:noFill/>
          <a:ln>
            <a:noFill/>
          </a:ln>
        </p:spPr>
        <p:txBody>
          <a:bodyPr lIns="100568" tIns="50270" rIns="100568" bIns="50270" anchor="t" anchorCtr="0">
            <a:noAutofit/>
          </a:bodyPr>
          <a:lstStyle/>
          <a:p>
            <a:pPr algn="ctr">
              <a:buSzPct val="25000"/>
            </a:pPr>
            <a:r>
              <a:rPr lang="en" sz="1760">
                <a:solidFill>
                  <a:schemeClr val="tx1">
                    <a:lumMod val="65000"/>
                    <a:lumOff val="35000"/>
                  </a:schemeClr>
                </a:solidFill>
                <a:latin typeface="+mj-lt"/>
                <a:ea typeface="Calibri"/>
                <a:cs typeface="Helvetica" panose="020B0604020202020204" pitchFamily="34" charset="0"/>
                <a:sym typeface="Calibri"/>
              </a:rPr>
              <a:t>Teacher + Firefighter</a:t>
            </a:r>
          </a:p>
        </p:txBody>
      </p:sp>
      <p:sp>
        <p:nvSpPr>
          <p:cNvPr id="32" name="Shape 246"/>
          <p:cNvSpPr txBox="1"/>
          <p:nvPr/>
        </p:nvSpPr>
        <p:spPr>
          <a:xfrm>
            <a:off x="4622078" y="4246368"/>
            <a:ext cx="1461942" cy="1410301"/>
          </a:xfrm>
          <a:prstGeom prst="rect">
            <a:avLst/>
          </a:prstGeom>
          <a:noFill/>
          <a:ln>
            <a:noFill/>
          </a:ln>
        </p:spPr>
        <p:txBody>
          <a:bodyPr lIns="100568" tIns="50270" rIns="100568" bIns="50270" anchor="t" anchorCtr="0">
            <a:noAutofit/>
          </a:bodyPr>
          <a:lstStyle/>
          <a:p>
            <a:pPr algn="ctr">
              <a:buSzPct val="25000"/>
            </a:pPr>
            <a:r>
              <a:rPr lang="en" sz="1760">
                <a:solidFill>
                  <a:schemeClr val="tx1">
                    <a:lumMod val="65000"/>
                    <a:lumOff val="35000"/>
                  </a:schemeClr>
                </a:solidFill>
                <a:latin typeface="+mj-lt"/>
                <a:ea typeface="Calibri"/>
                <a:cs typeface="Helvetica" panose="020B0604020202020204" pitchFamily="34" charset="0"/>
                <a:sym typeface="Calibri"/>
              </a:rPr>
              <a:t>Caseworker + Home Health Aide</a:t>
            </a:r>
          </a:p>
        </p:txBody>
      </p:sp>
      <p:grpSp>
        <p:nvGrpSpPr>
          <p:cNvPr id="33" name="Shape 248"/>
          <p:cNvGrpSpPr/>
          <p:nvPr/>
        </p:nvGrpSpPr>
        <p:grpSpPr>
          <a:xfrm>
            <a:off x="2812233" y="3760263"/>
            <a:ext cx="1068705" cy="354800"/>
            <a:chOff x="95251" y="2971800"/>
            <a:chExt cx="971550" cy="343828"/>
          </a:xfrm>
        </p:grpSpPr>
        <p:sp>
          <p:nvSpPr>
            <p:cNvPr id="34" name="Shape 249"/>
            <p:cNvSpPr/>
            <p:nvPr/>
          </p:nvSpPr>
          <p:spPr>
            <a:xfrm>
              <a:off x="152400" y="2971801"/>
              <a:ext cx="838199" cy="343827"/>
            </a:xfrm>
            <a:prstGeom prst="rect">
              <a:avLst/>
            </a:prstGeom>
            <a:solidFill>
              <a:schemeClr val="tx1">
                <a:lumMod val="50000"/>
                <a:lumOff val="50000"/>
              </a:schemeClr>
            </a:solidFill>
            <a:ln w="9525" cap="flat">
              <a:noFill/>
              <a:prstDash val="solid"/>
              <a:round/>
              <a:headEnd type="none" w="med" len="med"/>
              <a:tailEnd type="none" w="med" len="med"/>
            </a:ln>
          </p:spPr>
          <p:txBody>
            <a:bodyPr lIns="100568" tIns="50270" rIns="100568" bIns="50270" anchor="ctr" anchorCtr="0">
              <a:noAutofit/>
            </a:bodyPr>
            <a:lstStyle/>
            <a:p>
              <a:pPr algn="ctr"/>
              <a:endParaRPr sz="1980">
                <a:solidFill>
                  <a:schemeClr val="lt1"/>
                </a:solidFill>
                <a:latin typeface="+mj-lt"/>
                <a:ea typeface="Calibri"/>
                <a:cs typeface="Calibri"/>
                <a:sym typeface="Calibri"/>
              </a:endParaRPr>
            </a:p>
          </p:txBody>
        </p:sp>
        <p:sp>
          <p:nvSpPr>
            <p:cNvPr id="35" name="Shape 250"/>
            <p:cNvSpPr txBox="1"/>
            <p:nvPr/>
          </p:nvSpPr>
          <p:spPr>
            <a:xfrm>
              <a:off x="95251" y="2971800"/>
              <a:ext cx="971550" cy="292387"/>
            </a:xfrm>
            <a:prstGeom prst="rect">
              <a:avLst/>
            </a:prstGeom>
            <a:noFill/>
            <a:ln>
              <a:noFill/>
            </a:ln>
          </p:spPr>
          <p:txBody>
            <a:bodyPr lIns="100568" tIns="50270" rIns="100568" bIns="50270" anchor="t" anchorCtr="0">
              <a:noAutofit/>
            </a:bodyPr>
            <a:lstStyle/>
            <a:p>
              <a:pPr algn="ctr">
                <a:buSzPct val="25000"/>
              </a:pPr>
              <a:r>
                <a:rPr lang="en" sz="1760" b="1">
                  <a:solidFill>
                    <a:schemeClr val="lt1"/>
                  </a:solidFill>
                  <a:latin typeface="+mj-lt"/>
                  <a:ea typeface="Calibri"/>
                  <a:cs typeface="Calibri"/>
                  <a:sym typeface="Calibri"/>
                </a:rPr>
                <a:t>60% AMI</a:t>
              </a:r>
            </a:p>
          </p:txBody>
        </p:sp>
      </p:grpSp>
      <p:grpSp>
        <p:nvGrpSpPr>
          <p:cNvPr id="36" name="Shape 248"/>
          <p:cNvGrpSpPr/>
          <p:nvPr/>
        </p:nvGrpSpPr>
        <p:grpSpPr>
          <a:xfrm>
            <a:off x="4807424" y="3760263"/>
            <a:ext cx="1068705" cy="354800"/>
            <a:chOff x="95251" y="2971800"/>
            <a:chExt cx="971550" cy="343828"/>
          </a:xfrm>
        </p:grpSpPr>
        <p:sp>
          <p:nvSpPr>
            <p:cNvPr id="37" name="Shape 249"/>
            <p:cNvSpPr/>
            <p:nvPr/>
          </p:nvSpPr>
          <p:spPr>
            <a:xfrm>
              <a:off x="152400" y="2971801"/>
              <a:ext cx="838199" cy="343827"/>
            </a:xfrm>
            <a:prstGeom prst="rect">
              <a:avLst/>
            </a:prstGeom>
            <a:solidFill>
              <a:schemeClr val="tx1">
                <a:lumMod val="50000"/>
                <a:lumOff val="50000"/>
              </a:schemeClr>
            </a:solidFill>
            <a:ln w="9525" cap="flat">
              <a:noFill/>
              <a:prstDash val="solid"/>
              <a:round/>
              <a:headEnd type="none" w="med" len="med"/>
              <a:tailEnd type="none" w="med" len="med"/>
            </a:ln>
          </p:spPr>
          <p:txBody>
            <a:bodyPr lIns="100568" tIns="50270" rIns="100568" bIns="50270" anchor="ctr" anchorCtr="0">
              <a:noAutofit/>
            </a:bodyPr>
            <a:lstStyle/>
            <a:p>
              <a:pPr algn="ctr"/>
              <a:endParaRPr sz="1980">
                <a:solidFill>
                  <a:schemeClr val="lt1"/>
                </a:solidFill>
                <a:latin typeface="+mj-lt"/>
                <a:ea typeface="Calibri"/>
                <a:cs typeface="Calibri"/>
                <a:sym typeface="Calibri"/>
              </a:endParaRPr>
            </a:p>
          </p:txBody>
        </p:sp>
        <p:sp>
          <p:nvSpPr>
            <p:cNvPr id="38" name="Shape 250"/>
            <p:cNvSpPr txBox="1"/>
            <p:nvPr/>
          </p:nvSpPr>
          <p:spPr>
            <a:xfrm>
              <a:off x="95251" y="2971800"/>
              <a:ext cx="971550" cy="292387"/>
            </a:xfrm>
            <a:prstGeom prst="rect">
              <a:avLst/>
            </a:prstGeom>
            <a:noFill/>
            <a:ln>
              <a:noFill/>
            </a:ln>
          </p:spPr>
          <p:txBody>
            <a:bodyPr lIns="100568" tIns="50270" rIns="100568" bIns="50270" anchor="t" anchorCtr="0">
              <a:noAutofit/>
            </a:bodyPr>
            <a:lstStyle/>
            <a:p>
              <a:pPr algn="ctr">
                <a:buSzPct val="25000"/>
              </a:pPr>
              <a:r>
                <a:rPr lang="en" sz="1760" b="1">
                  <a:solidFill>
                    <a:schemeClr val="lt1"/>
                  </a:solidFill>
                  <a:latin typeface="+mj-lt"/>
                  <a:ea typeface="Calibri"/>
                  <a:cs typeface="Calibri"/>
                  <a:sym typeface="Calibri"/>
                </a:rPr>
                <a:t>80% AMI</a:t>
              </a:r>
            </a:p>
          </p:txBody>
        </p:sp>
      </p:grpSp>
      <p:grpSp>
        <p:nvGrpSpPr>
          <p:cNvPr id="39" name="Shape 248"/>
          <p:cNvGrpSpPr/>
          <p:nvPr/>
        </p:nvGrpSpPr>
        <p:grpSpPr>
          <a:xfrm>
            <a:off x="7848757" y="3770348"/>
            <a:ext cx="1524574" cy="354800"/>
            <a:chOff x="95251" y="2971800"/>
            <a:chExt cx="971550" cy="343828"/>
          </a:xfrm>
        </p:grpSpPr>
        <p:sp>
          <p:nvSpPr>
            <p:cNvPr id="40" name="Shape 249"/>
            <p:cNvSpPr/>
            <p:nvPr/>
          </p:nvSpPr>
          <p:spPr>
            <a:xfrm>
              <a:off x="152400" y="2971801"/>
              <a:ext cx="838199" cy="343827"/>
            </a:xfrm>
            <a:prstGeom prst="rect">
              <a:avLst/>
            </a:prstGeom>
            <a:solidFill>
              <a:schemeClr val="tx1">
                <a:lumMod val="50000"/>
                <a:lumOff val="50000"/>
              </a:schemeClr>
            </a:solidFill>
            <a:ln w="9525" cap="flat">
              <a:noFill/>
              <a:prstDash val="solid"/>
              <a:round/>
              <a:headEnd type="none" w="med" len="med"/>
              <a:tailEnd type="none" w="med" len="med"/>
            </a:ln>
          </p:spPr>
          <p:txBody>
            <a:bodyPr lIns="100568" tIns="50270" rIns="100568" bIns="50270" anchor="ctr" anchorCtr="0">
              <a:noAutofit/>
            </a:bodyPr>
            <a:lstStyle/>
            <a:p>
              <a:pPr algn="ctr"/>
              <a:endParaRPr sz="1980">
                <a:solidFill>
                  <a:schemeClr val="lt1"/>
                </a:solidFill>
                <a:latin typeface="+mj-lt"/>
                <a:ea typeface="Calibri"/>
                <a:cs typeface="Calibri"/>
                <a:sym typeface="Calibri"/>
              </a:endParaRPr>
            </a:p>
          </p:txBody>
        </p:sp>
        <p:sp>
          <p:nvSpPr>
            <p:cNvPr id="41" name="Shape 250"/>
            <p:cNvSpPr txBox="1"/>
            <p:nvPr/>
          </p:nvSpPr>
          <p:spPr>
            <a:xfrm>
              <a:off x="95251" y="2971800"/>
              <a:ext cx="971550" cy="292387"/>
            </a:xfrm>
            <a:prstGeom prst="rect">
              <a:avLst/>
            </a:prstGeom>
            <a:noFill/>
            <a:ln>
              <a:noFill/>
            </a:ln>
          </p:spPr>
          <p:txBody>
            <a:bodyPr lIns="100568" tIns="50270" rIns="100568" bIns="50270" anchor="t" anchorCtr="0">
              <a:noAutofit/>
            </a:bodyPr>
            <a:lstStyle/>
            <a:p>
              <a:pPr algn="ctr">
                <a:buSzPct val="25000"/>
              </a:pPr>
              <a:r>
                <a:rPr lang="en" sz="1760" b="1">
                  <a:solidFill>
                    <a:schemeClr val="lt1"/>
                  </a:solidFill>
                  <a:latin typeface="+mj-lt"/>
                  <a:ea typeface="Calibri"/>
                  <a:cs typeface="Calibri"/>
                  <a:sym typeface="Calibri"/>
                </a:rPr>
                <a:t>130% AMI</a:t>
              </a:r>
            </a:p>
          </p:txBody>
        </p:sp>
      </p:grpSp>
      <p:sp>
        <p:nvSpPr>
          <p:cNvPr id="42" name="Rectangle 41"/>
          <p:cNvSpPr/>
          <p:nvPr/>
        </p:nvSpPr>
        <p:spPr>
          <a:xfrm>
            <a:off x="754112" y="3277823"/>
            <a:ext cx="1300356" cy="498598"/>
          </a:xfrm>
          <a:prstGeom prst="rect">
            <a:avLst/>
          </a:prstGeom>
        </p:spPr>
        <p:txBody>
          <a:bodyPr wrap="none">
            <a:spAutoFit/>
          </a:bodyPr>
          <a:lstStyle/>
          <a:p>
            <a:pPr algn="ctr">
              <a:buSzPct val="25000"/>
            </a:pPr>
            <a:r>
              <a:rPr lang="en-US" sz="2640" b="1" dirty="0">
                <a:solidFill>
                  <a:srgbClr val="0070C0"/>
                </a:solidFill>
                <a:latin typeface="+mj-lt"/>
              </a:rPr>
              <a:t>$30,720</a:t>
            </a:r>
            <a:endParaRPr lang="en" sz="2640" b="1" dirty="0">
              <a:solidFill>
                <a:srgbClr val="0070C0"/>
              </a:solidFill>
              <a:latin typeface="+mj-lt"/>
              <a:ea typeface="Calibri"/>
              <a:cs typeface="Helvetica" panose="020B0604020202020204" pitchFamily="34" charset="0"/>
              <a:sym typeface="Calibri"/>
            </a:endParaRPr>
          </a:p>
        </p:txBody>
      </p:sp>
      <p:sp>
        <p:nvSpPr>
          <p:cNvPr id="2" name="Rectangle 1">
            <a:extLst>
              <a:ext uri="{FF2B5EF4-FFF2-40B4-BE49-F238E27FC236}">
                <a16:creationId xmlns:a16="http://schemas.microsoft.com/office/drawing/2014/main" id="{97449150-EEFD-40B3-BBC2-B95D2F98B778}"/>
              </a:ext>
            </a:extLst>
          </p:cNvPr>
          <p:cNvSpPr/>
          <p:nvPr/>
        </p:nvSpPr>
        <p:spPr>
          <a:xfrm>
            <a:off x="4929221" y="3733851"/>
            <a:ext cx="232756" cy="320857"/>
          </a:xfrm>
          <a:prstGeom prst="rect">
            <a:avLst/>
          </a:prstGeom>
        </p:spPr>
        <p:txBody>
          <a:bodyPr wrap="none">
            <a:spAutoFit/>
          </a:bodyPr>
          <a:lstStyle/>
          <a:p>
            <a:r>
              <a:rPr lang="en-US" sz="1485">
                <a:solidFill>
                  <a:srgbClr val="000000"/>
                </a:solidFill>
                <a:latin typeface="Times New Roman" panose="02020603050405020304" pitchFamily="18" charset="0"/>
              </a:rPr>
              <a:t> </a:t>
            </a:r>
            <a:endParaRPr lang="en-US" sz="1485"/>
          </a:p>
        </p:txBody>
      </p:sp>
      <p:sp>
        <p:nvSpPr>
          <p:cNvPr id="3" name="Rectangle 2">
            <a:extLst>
              <a:ext uri="{FF2B5EF4-FFF2-40B4-BE49-F238E27FC236}">
                <a16:creationId xmlns:a16="http://schemas.microsoft.com/office/drawing/2014/main" id="{7442C2CD-EE70-4019-946F-E6AE46FFBAA5}"/>
              </a:ext>
            </a:extLst>
          </p:cNvPr>
          <p:cNvSpPr/>
          <p:nvPr/>
        </p:nvSpPr>
        <p:spPr>
          <a:xfrm>
            <a:off x="4929221" y="3733851"/>
            <a:ext cx="232756" cy="320857"/>
          </a:xfrm>
          <a:prstGeom prst="rect">
            <a:avLst/>
          </a:prstGeom>
        </p:spPr>
        <p:txBody>
          <a:bodyPr wrap="none">
            <a:spAutoFit/>
          </a:bodyPr>
          <a:lstStyle/>
          <a:p>
            <a:r>
              <a:rPr lang="en-US" sz="1485">
                <a:solidFill>
                  <a:srgbClr val="000000"/>
                </a:solidFill>
                <a:latin typeface="Times New Roman" panose="02020603050405020304" pitchFamily="18" charset="0"/>
              </a:rPr>
              <a:t> </a:t>
            </a:r>
            <a:endParaRPr lang="en-US" sz="1485"/>
          </a:p>
        </p:txBody>
      </p:sp>
      <p:sp>
        <p:nvSpPr>
          <p:cNvPr id="43" name="Slide Number Placeholder 5">
            <a:extLst>
              <a:ext uri="{FF2B5EF4-FFF2-40B4-BE49-F238E27FC236}">
                <a16:creationId xmlns:a16="http://schemas.microsoft.com/office/drawing/2014/main" id="{45849E02-019A-9A41-81E7-ED67A84E5253}"/>
              </a:ext>
            </a:extLst>
          </p:cNvPr>
          <p:cNvSpPr>
            <a:spLocks noGrp="1"/>
          </p:cNvSpPr>
          <p:nvPr>
            <p:ph type="sldNum" sz="quarter" idx="12"/>
          </p:nvPr>
        </p:nvSpPr>
        <p:spPr>
          <a:xfrm>
            <a:off x="7209571" y="6413897"/>
            <a:ext cx="2346960" cy="301228"/>
          </a:xfrm>
        </p:spPr>
        <p:txBody>
          <a:bodyPr/>
          <a:lstStyle/>
          <a:p>
            <a:fld id="{4D0C73F0-0726-43FB-8148-EC883EE300CF}" type="slidenum">
              <a:rPr lang="en-US" smtClean="0"/>
              <a:t>9</a:t>
            </a:fld>
            <a:endParaRPr lang="en-US" dirty="0"/>
          </a:p>
        </p:txBody>
      </p:sp>
      <p:sp>
        <p:nvSpPr>
          <p:cNvPr id="4" name="TextBox 3">
            <a:extLst>
              <a:ext uri="{FF2B5EF4-FFF2-40B4-BE49-F238E27FC236}">
                <a16:creationId xmlns:a16="http://schemas.microsoft.com/office/drawing/2014/main" id="{CA473207-C5ED-4596-9DF6-84A129B79931}"/>
              </a:ext>
            </a:extLst>
          </p:cNvPr>
          <p:cNvSpPr txBox="1"/>
          <p:nvPr/>
        </p:nvSpPr>
        <p:spPr>
          <a:xfrm>
            <a:off x="96096" y="529291"/>
            <a:ext cx="7535653" cy="646331"/>
          </a:xfrm>
          <a:prstGeom prst="rect">
            <a:avLst/>
          </a:prstGeom>
          <a:noFill/>
        </p:spPr>
        <p:txBody>
          <a:bodyPr wrap="none" rtlCol="0">
            <a:spAutoFit/>
          </a:bodyPr>
          <a:lstStyle/>
          <a:p>
            <a:r>
              <a:rPr lang="en-US" sz="3600" b="1" dirty="0">
                <a:solidFill>
                  <a:schemeClr val="bg1"/>
                </a:solidFill>
                <a:latin typeface="+mj-lt"/>
              </a:rPr>
              <a:t>What is Affordable Housing Continued</a:t>
            </a:r>
          </a:p>
        </p:txBody>
      </p:sp>
    </p:spTree>
    <p:extLst>
      <p:ext uri="{BB962C8B-B14F-4D97-AF65-F5344CB8AC3E}">
        <p14:creationId xmlns:p14="http://schemas.microsoft.com/office/powerpoint/2010/main" val="1079010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PL White BG">
  <a:themeElements>
    <a:clrScheme name="BPL Palette">
      <a:dk1>
        <a:srgbClr val="4A4A4A"/>
      </a:dk1>
      <a:lt1>
        <a:sysClr val="window" lastClr="FFFFFF"/>
      </a:lt1>
      <a:dk2>
        <a:srgbClr val="314A9F"/>
      </a:dk2>
      <a:lt2>
        <a:srgbClr val="FFFFFF"/>
      </a:lt2>
      <a:accent1>
        <a:srgbClr val="314A9F"/>
      </a:accent1>
      <a:accent2>
        <a:srgbClr val="F2DF73"/>
      </a:accent2>
      <a:accent3>
        <a:srgbClr val="F94E4A"/>
      </a:accent3>
      <a:accent4>
        <a:srgbClr val="55BD5B"/>
      </a:accent4>
      <a:accent5>
        <a:srgbClr val="617EF5"/>
      </a:accent5>
      <a:accent6>
        <a:srgbClr val="C42E5C"/>
      </a:accent6>
      <a:hlink>
        <a:srgbClr val="617EF5"/>
      </a:hlink>
      <a:folHlink>
        <a:srgbClr val="808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5301</TotalTime>
  <Words>1396</Words>
  <Application>Microsoft Office PowerPoint</Application>
  <PresentationFormat>Custom</PresentationFormat>
  <Paragraphs>222</Paragraphs>
  <Slides>21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Open Sans</vt:lpstr>
      <vt:lpstr>Symbol</vt:lpstr>
      <vt:lpstr>Times New Roman</vt:lpstr>
      <vt:lpstr>BPL White BG</vt:lpstr>
      <vt:lpstr>PowerPoint Presentation</vt:lpstr>
      <vt:lpstr>Agenda</vt:lpstr>
      <vt:lpstr>Overview</vt:lpstr>
      <vt:lpstr>Amenities &amp; Services</vt:lpstr>
      <vt:lpstr>Studio &amp; 1-Bedroom Apartment Plans    </vt:lpstr>
      <vt:lpstr>2- and 3-Bedroom Apartment Plans</vt:lpstr>
      <vt:lpstr>PowerPoint Presentation</vt:lpstr>
      <vt:lpstr>PowerPoint Presentation</vt:lpstr>
      <vt:lpstr>PowerPoint Presentation</vt:lpstr>
      <vt:lpstr>PowerPoint Presentation</vt:lpstr>
      <vt:lpstr>PowerPoint Presentation</vt:lpstr>
      <vt:lpstr>       New NYC Housing Connect 2.0</vt:lpstr>
      <vt:lpstr>How to Apply for Affordable Housing</vt:lpstr>
      <vt:lpstr>         Applying For Affordable Housing    </vt:lpstr>
      <vt:lpstr>Sample- HC 2.0 Application website</vt:lpstr>
      <vt:lpstr> Sample – unit and Eligibility Requirements </vt:lpstr>
      <vt:lpstr>Sample -view of the units</vt:lpstr>
      <vt:lpstr>Required Documentation For Proof Of Income </vt:lpstr>
      <vt:lpstr>Frequently Asked Questions </vt:lpstr>
      <vt:lpstr>Frequently Asked Questions</vt:lpstr>
      <vt:lpstr>Questions &amp;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Fischman</dc:creator>
  <cp:lastModifiedBy>Charmaine Marizan</cp:lastModifiedBy>
  <cp:revision>251</cp:revision>
  <cp:lastPrinted>2017-03-08T22:33:15Z</cp:lastPrinted>
  <dcterms:modified xsi:type="dcterms:W3CDTF">2021-02-22T19:54:08Z</dcterms:modified>
</cp:coreProperties>
</file>